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56" r:id="rId2"/>
    <p:sldId id="272" r:id="rId3"/>
    <p:sldId id="259" r:id="rId4"/>
    <p:sldId id="274" r:id="rId5"/>
    <p:sldId id="273" r:id="rId6"/>
    <p:sldId id="269" r:id="rId7"/>
    <p:sldId id="275" r:id="rId8"/>
    <p:sldId id="276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66"/>
    <a:srgbClr val="009900"/>
    <a:srgbClr val="FF0000"/>
    <a:srgbClr val="0000FF"/>
    <a:srgbClr val="D60093"/>
    <a:srgbClr val="00CC00"/>
    <a:srgbClr val="66FF66"/>
    <a:srgbClr val="66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F0791-8A41-4B86-9E7A-DC6D3CDDFD17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3C84E-A3E9-4252-9198-06E905A9B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8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304800"/>
            <a:ext cx="8610600" cy="426720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2800" b="1" u="sng" dirty="0" err="1">
                <a:solidFill>
                  <a:srgbClr val="FF0066"/>
                </a:solidFill>
              </a:rPr>
              <a:t>Giáo</a:t>
            </a:r>
            <a:r>
              <a:rPr lang="en-US" sz="2800" b="1" u="sng" dirty="0">
                <a:solidFill>
                  <a:srgbClr val="FF0066"/>
                </a:solidFill>
              </a:rPr>
              <a:t> </a:t>
            </a:r>
            <a:r>
              <a:rPr lang="en-US" sz="2800" b="1" u="sng" dirty="0" err="1">
                <a:solidFill>
                  <a:srgbClr val="FF0066"/>
                </a:solidFill>
              </a:rPr>
              <a:t>dục</a:t>
            </a:r>
            <a:r>
              <a:rPr lang="en-US" sz="2800" b="1" u="sng" dirty="0">
                <a:solidFill>
                  <a:srgbClr val="FF0066"/>
                </a:solidFill>
              </a:rPr>
              <a:t> </a:t>
            </a:r>
            <a:r>
              <a:rPr lang="en-US" sz="2800" b="1" u="sng" dirty="0" err="1">
                <a:solidFill>
                  <a:srgbClr val="FF0066"/>
                </a:solidFill>
              </a:rPr>
              <a:t>công</a:t>
            </a:r>
            <a:r>
              <a:rPr lang="en-US" sz="2800" b="1" u="sng" dirty="0">
                <a:solidFill>
                  <a:srgbClr val="FF0066"/>
                </a:solidFill>
              </a:rPr>
              <a:t> </a:t>
            </a:r>
            <a:r>
              <a:rPr lang="en-US" sz="2800" b="1" u="sng" dirty="0" err="1">
                <a:solidFill>
                  <a:srgbClr val="FF0066"/>
                </a:solidFill>
              </a:rPr>
              <a:t>dân</a:t>
            </a:r>
            <a:br>
              <a:rPr lang="en-US" sz="2800" dirty="0">
                <a:solidFill>
                  <a:srgbClr val="FF0066"/>
                </a:solidFill>
              </a:rPr>
            </a:br>
            <a:r>
              <a:rPr lang="en-US" sz="2800" b="1" dirty="0">
                <a:solidFill>
                  <a:srgbClr val="FF0066"/>
                </a:solidFill>
              </a:rPr>
              <a:t>               </a:t>
            </a:r>
            <a:r>
              <a:rPr lang="en-US" sz="2800" b="1" u="sng" dirty="0" err="1">
                <a:solidFill>
                  <a:srgbClr val="FF0066"/>
                </a:solidFill>
              </a:rPr>
              <a:t>Bài</a:t>
            </a:r>
            <a:r>
              <a:rPr lang="en-US" sz="2800" b="1" u="sng" dirty="0">
                <a:solidFill>
                  <a:srgbClr val="FF0066"/>
                </a:solidFill>
              </a:rPr>
              <a:t> 1</a:t>
            </a:r>
            <a:r>
              <a:rPr lang="en-US" sz="2800" b="1" dirty="0">
                <a:solidFill>
                  <a:srgbClr val="FF0066"/>
                </a:solidFill>
              </a:rPr>
              <a:t>:</a:t>
            </a:r>
            <a:br>
              <a:rPr lang="en-US" sz="2800" dirty="0">
                <a:solidFill>
                  <a:srgbClr val="FF0066"/>
                </a:solidFill>
              </a:rPr>
            </a:br>
            <a:br>
              <a:rPr lang="en-US" sz="2800" dirty="0">
                <a:solidFill>
                  <a:srgbClr val="FF0000"/>
                </a:solidFill>
              </a:rPr>
            </a:br>
            <a:br>
              <a:rPr lang="en-US" sz="2800" dirty="0">
                <a:solidFill>
                  <a:srgbClr val="FF0000"/>
                </a:solidFill>
              </a:rPr>
            </a:br>
            <a:r>
              <a:rPr lang="en-US" dirty="0"/>
              <a:t>   </a:t>
            </a:r>
            <a:r>
              <a:rPr lang="en-US" sz="4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THẾ GIỚI QUAN DUY VẬT VÀ PHƯƠNG PHÁP LUẬN BIỆN CHỨNG    </a:t>
            </a:r>
            <a:r>
              <a:rPr lang="en-US" dirty="0"/>
              <a:t>	                                </a:t>
            </a:r>
            <a:r>
              <a:rPr lang="en-US" b="1" dirty="0"/>
              <a:t>                                                                              </a:t>
            </a:r>
            <a:br>
              <a:rPr lang="en-US" dirty="0"/>
            </a:br>
            <a:r>
              <a:rPr lang="en-US" dirty="0"/>
              <a:t>                                                                                                         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191001"/>
            <a:ext cx="3309803" cy="6096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</a:rPr>
              <a:t>           </a:t>
            </a:r>
            <a:r>
              <a:rPr lang="vi-VN" b="1" dirty="0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</a:rPr>
              <a:t>2 </a:t>
            </a:r>
            <a:r>
              <a:rPr lang="en-US" sz="2800" b="1" dirty="0" err="1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</a:rPr>
              <a:t>Tiết</a:t>
            </a:r>
            <a:r>
              <a:rPr lang="en-US" sz="2800" b="1" dirty="0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</a:rPr>
              <a:t>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E95EC26-0D86-4AB2-AA7D-A23910754D33}"/>
              </a:ext>
            </a:extLst>
          </p:cNvPr>
          <p:cNvSpPr txBox="1">
            <a:spLocks/>
          </p:cNvSpPr>
          <p:nvPr/>
        </p:nvSpPr>
        <p:spPr>
          <a:xfrm>
            <a:off x="4191000" y="5105400"/>
            <a:ext cx="3309803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</a:rPr>
              <a:t>           </a:t>
            </a:r>
            <a:r>
              <a:rPr lang="vi-VN" sz="2000" b="1" u="sng" dirty="0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</a:rPr>
              <a:t>GV</a:t>
            </a:r>
            <a:r>
              <a:rPr lang="vi-VN" sz="2000" b="1" dirty="0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</a:rPr>
              <a:t>: Nguyễn Kim Anh</a:t>
            </a:r>
            <a:endParaRPr lang="en-US" sz="2800" b="1" dirty="0">
              <a:solidFill>
                <a:srgbClr val="C000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65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1143000"/>
          </a:xfrm>
        </p:spPr>
        <p:txBody>
          <a:bodyPr anchor="t">
            <a:normAutofit fontScale="90000"/>
          </a:bodyPr>
          <a:lstStyle/>
          <a:p>
            <a:r>
              <a:rPr lang="en-US" sz="2700" b="1" u="sng" dirty="0" err="1">
                <a:solidFill>
                  <a:srgbClr val="C00000"/>
                </a:solidFill>
              </a:rPr>
              <a:t>Bài</a:t>
            </a:r>
            <a:r>
              <a:rPr lang="en-US" sz="2700" b="1" u="sng" dirty="0">
                <a:solidFill>
                  <a:srgbClr val="C00000"/>
                </a:solidFill>
              </a:rPr>
              <a:t> 1</a:t>
            </a:r>
            <a:r>
              <a:rPr lang="en-US" sz="2700" b="1" dirty="0">
                <a:solidFill>
                  <a:srgbClr val="C00000"/>
                </a:solidFill>
              </a:rPr>
              <a:t>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THẾ GIỚI QUAN DUY VẬT VÀ PHƯƠNG </a:t>
            </a:r>
            <a:br>
              <a:rPr lang="en-US" sz="3100" b="1" dirty="0">
                <a:solidFill>
                  <a:srgbClr val="C00000"/>
                </a:solidFill>
              </a:rPr>
            </a:br>
            <a:r>
              <a:rPr lang="en-US" sz="3100" b="1" dirty="0">
                <a:solidFill>
                  <a:srgbClr val="C00000"/>
                </a:solidFill>
              </a:rPr>
              <a:t>             PHÁP LUẬN BIỆN CHỨNG</a:t>
            </a:r>
            <a:r>
              <a:rPr lang="en-US" sz="3100" dirty="0">
                <a:solidFill>
                  <a:srgbClr val="C00000"/>
                </a:solidFill>
              </a:rPr>
              <a:t>       </a:t>
            </a:r>
            <a:r>
              <a:rPr lang="en-US" sz="2700" b="1" dirty="0">
                <a:solidFill>
                  <a:srgbClr val="C00000"/>
                </a:solidFill>
              </a:rPr>
              <a:t>(2 </a:t>
            </a:r>
            <a:r>
              <a:rPr lang="en-US" sz="2700" b="1" dirty="0" err="1">
                <a:solidFill>
                  <a:srgbClr val="C00000"/>
                </a:solidFill>
              </a:rPr>
              <a:t>Tiết</a:t>
            </a:r>
            <a:r>
              <a:rPr lang="en-US" sz="2700" b="1" dirty="0">
                <a:solidFill>
                  <a:srgbClr val="C00000"/>
                </a:solidFill>
              </a:rPr>
              <a:t>) </a:t>
            </a:r>
            <a:r>
              <a:rPr lang="en-US" sz="3100" dirty="0"/>
              <a:t>	</a:t>
            </a:r>
            <a:r>
              <a:rPr lang="en-US" dirty="0"/>
              <a:t>                                </a:t>
            </a:r>
            <a:r>
              <a:rPr lang="en-US" b="1" dirty="0"/>
              <a:t>                                                                              </a:t>
            </a:r>
            <a:br>
              <a:rPr lang="en-US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>
                <a:solidFill>
                  <a:srgbClr val="FF0000"/>
                </a:solidFill>
              </a:rPr>
              <a:t>2. </a:t>
            </a:r>
            <a:r>
              <a:rPr lang="en-US" b="1" u="sng" dirty="0" err="1">
                <a:solidFill>
                  <a:srgbClr val="FF0000"/>
                </a:solidFill>
              </a:rPr>
              <a:t>Chủ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nghĩa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duy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vật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biện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chứng</a:t>
            </a:r>
            <a:r>
              <a:rPr lang="en-US" b="1" u="sng" dirty="0">
                <a:solidFill>
                  <a:srgbClr val="FF0000"/>
                </a:solidFill>
              </a:rPr>
              <a:t>- </a:t>
            </a:r>
            <a:r>
              <a:rPr lang="en-US" b="1" u="sng" dirty="0" err="1">
                <a:solidFill>
                  <a:srgbClr val="FF0000"/>
                </a:solidFill>
              </a:rPr>
              <a:t>sự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thống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nhất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hữu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cơ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giữa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thế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giới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quan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duy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vật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và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phương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pháp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luận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biện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chứng</a:t>
            </a:r>
            <a:r>
              <a:rPr lang="en-US" b="1" u="sng" dirty="0">
                <a:solidFill>
                  <a:srgbClr val="FF0000"/>
                </a:solidFill>
              </a:rPr>
              <a:t>:</a:t>
            </a:r>
            <a:r>
              <a:rPr lang="vi-VN" b="1" u="sng" dirty="0">
                <a:solidFill>
                  <a:srgbClr val="FF0000"/>
                </a:solidFill>
              </a:rPr>
              <a:t> </a:t>
            </a:r>
            <a:r>
              <a:rPr lang="vi-VN" dirty="0">
                <a:solidFill>
                  <a:schemeClr val="tx1"/>
                </a:solidFill>
                <a:latin typeface="Time New Roman"/>
              </a:rPr>
              <a:t>(Học sinh tự học)</a:t>
            </a:r>
          </a:p>
          <a:p>
            <a:pPr marL="68580" indent="0">
              <a:buNone/>
            </a:pPr>
            <a:endParaRPr lang="vi-VN" dirty="0">
              <a:solidFill>
                <a:schemeClr val="tx1"/>
              </a:solidFill>
              <a:latin typeface="Time New Roman"/>
            </a:endParaRPr>
          </a:p>
          <a:p>
            <a:pPr marL="68580" indent="0">
              <a:buNone/>
            </a:pPr>
            <a:endParaRPr lang="vi-VN" dirty="0">
              <a:solidFill>
                <a:schemeClr val="tx1"/>
              </a:solidFill>
              <a:latin typeface="Time New Roman"/>
            </a:endParaRPr>
          </a:p>
          <a:p>
            <a:pPr marL="68580" indent="0">
              <a:buNone/>
            </a:pPr>
            <a:endParaRPr lang="vi-VN" dirty="0">
              <a:solidFill>
                <a:schemeClr val="tx1"/>
              </a:solidFill>
              <a:latin typeface="Time New Roman"/>
            </a:endParaRPr>
          </a:p>
          <a:p>
            <a:pPr marL="68580" indent="0">
              <a:buNone/>
            </a:pPr>
            <a:endParaRPr lang="vi-VN" dirty="0">
              <a:solidFill>
                <a:schemeClr val="tx1"/>
              </a:solidFill>
              <a:latin typeface="Time New Roman"/>
            </a:endParaRPr>
          </a:p>
          <a:p>
            <a:pPr marL="68580" indent="0">
              <a:buNone/>
            </a:pPr>
            <a:r>
              <a:rPr lang="vi-VN" dirty="0">
                <a:solidFill>
                  <a:schemeClr val="tx1"/>
                </a:solidFill>
                <a:latin typeface="Time New Roman"/>
              </a:rPr>
              <a:t>    </a:t>
            </a:r>
            <a:r>
              <a:rPr lang="vi-VN" sz="3200" dirty="0">
                <a:solidFill>
                  <a:srgbClr val="002060"/>
                </a:solidFill>
                <a:latin typeface="Time New Roman"/>
              </a:rPr>
              <a:t>* </a:t>
            </a:r>
            <a:r>
              <a:rPr lang="vi-VN" sz="3200" b="1" u="sng" dirty="0">
                <a:solidFill>
                  <a:srgbClr val="002060"/>
                </a:solidFill>
                <a:latin typeface="Time New Roman"/>
              </a:rPr>
              <a:t>Dặn dò:</a:t>
            </a:r>
          </a:p>
          <a:p>
            <a:pPr marL="68580" indent="0">
              <a:buNone/>
            </a:pPr>
            <a:r>
              <a:rPr lang="vi-VN" dirty="0"/>
              <a:t>   </a:t>
            </a:r>
            <a:r>
              <a:rPr lang="en-US" b="1" u="sng" dirty="0" err="1">
                <a:solidFill>
                  <a:schemeClr val="tx1"/>
                </a:solidFill>
                <a:latin typeface="+mj-lt"/>
              </a:rPr>
              <a:t>Câu</a:t>
            </a:r>
            <a:r>
              <a:rPr lang="en-US" b="1" u="sng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u="sng" dirty="0" err="1">
                <a:solidFill>
                  <a:schemeClr val="tx1"/>
                </a:solidFill>
                <a:latin typeface="+mj-lt"/>
              </a:rPr>
              <a:t>hỏi</a:t>
            </a:r>
            <a:r>
              <a:rPr lang="en-US" b="1" u="sng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u="sng" dirty="0" err="1">
                <a:solidFill>
                  <a:schemeClr val="tx1"/>
                </a:solidFill>
                <a:latin typeface="+mj-lt"/>
              </a:rPr>
              <a:t>và</a:t>
            </a:r>
            <a:r>
              <a:rPr lang="en-US" b="1" u="sng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u="sng" dirty="0" err="1">
                <a:solidFill>
                  <a:schemeClr val="tx1"/>
                </a:solidFill>
                <a:latin typeface="+mj-lt"/>
              </a:rPr>
              <a:t>bài</a:t>
            </a:r>
            <a:r>
              <a:rPr lang="en-US" b="1" u="sng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u="sng" dirty="0" err="1">
                <a:solidFill>
                  <a:schemeClr val="tx1"/>
                </a:solidFill>
                <a:latin typeface="+mj-lt"/>
              </a:rPr>
              <a:t>tập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: 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Câu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hỏi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số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1 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và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số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2 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Học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sinh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tự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+mj-lt"/>
              </a:rPr>
              <a:t>làm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6858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0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057400" y="1003300"/>
            <a:ext cx="6096000" cy="49403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...    </a:t>
            </a:r>
          </a:p>
        </p:txBody>
      </p:sp>
      <p:sp>
        <p:nvSpPr>
          <p:cNvPr id="4" name="Oval 3"/>
          <p:cNvSpPr/>
          <p:nvPr/>
        </p:nvSpPr>
        <p:spPr>
          <a:xfrm>
            <a:off x="2438400" y="2273300"/>
            <a:ext cx="2057400" cy="1612900"/>
          </a:xfrm>
          <a:prstGeom prst="ellipse">
            <a:avLst/>
          </a:prstGeom>
          <a:solidFill>
            <a:srgbClr val="66FF66"/>
          </a:solidFill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8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Hóa</a:t>
            </a:r>
            <a:r>
              <a:rPr lang="en-US" sz="3200" b="1" dirty="0">
                <a:solidFill>
                  <a:srgbClr val="008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solidFill>
                  <a:srgbClr val="008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học</a:t>
            </a:r>
            <a:endParaRPr lang="en-US" sz="3200" b="1" dirty="0">
              <a:solidFill>
                <a:srgbClr val="008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gular Pentagon 4"/>
          <p:cNvSpPr/>
          <p:nvPr/>
        </p:nvSpPr>
        <p:spPr>
          <a:xfrm>
            <a:off x="4876800" y="1790700"/>
            <a:ext cx="2171700" cy="1727200"/>
          </a:xfrm>
          <a:prstGeom prst="pentagon">
            <a:avLst/>
          </a:prstGeom>
          <a:solidFill>
            <a:srgbClr val="00CCFF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Sinh</a:t>
            </a: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học</a:t>
            </a: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Hexagon 5"/>
          <p:cNvSpPr/>
          <p:nvPr/>
        </p:nvSpPr>
        <p:spPr>
          <a:xfrm>
            <a:off x="4267200" y="3886200"/>
            <a:ext cx="1981200" cy="1676400"/>
          </a:xfrm>
          <a:prstGeom prst="hexagon">
            <a:avLst/>
          </a:prstGeom>
          <a:solidFill>
            <a:srgbClr val="FF66FF"/>
          </a:solidFill>
          <a:ln w="57150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Lịch</a:t>
            </a: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sử</a:t>
            </a: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838200"/>
            <a:ext cx="577594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Triết</a:t>
            </a:r>
            <a:r>
              <a:rPr lang="en-US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học</a:t>
            </a:r>
            <a:endParaRPr lang="en-US" sz="36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36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=&gt; </a:t>
            </a:r>
            <a:r>
              <a:rPr lang="en-US" sz="3600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Quy</a:t>
            </a:r>
            <a:r>
              <a:rPr lang="en-US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luật</a:t>
            </a:r>
            <a:r>
              <a:rPr lang="en-US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chung</a:t>
            </a:r>
            <a:r>
              <a:rPr lang="en-US" sz="3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nhất</a:t>
            </a:r>
            <a:endParaRPr lang="en-US" sz="36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2993701" y="4267200"/>
            <a:ext cx="968699" cy="7620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Văn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học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3581400" y="1467534"/>
            <a:ext cx="1676400" cy="894666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Toán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học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rapezoid 10"/>
          <p:cNvSpPr/>
          <p:nvPr/>
        </p:nvSpPr>
        <p:spPr>
          <a:xfrm>
            <a:off x="6477000" y="3886200"/>
            <a:ext cx="1143000" cy="609600"/>
          </a:xfrm>
          <a:prstGeom prst="trapezoid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Vật</a:t>
            </a:r>
            <a:r>
              <a:rPr lang="en-US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lý</a:t>
            </a:r>
            <a:endParaRPr lang="en-US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1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 animBg="1"/>
      <p:bldP spid="6" grpId="0" animBg="1"/>
      <p:bldP spid="8" grpId="0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1143000"/>
          </a:xfrm>
        </p:spPr>
        <p:txBody>
          <a:bodyPr anchor="t">
            <a:normAutofit fontScale="90000"/>
          </a:bodyPr>
          <a:lstStyle/>
          <a:p>
            <a:r>
              <a:rPr lang="en-US" sz="2700" b="1" u="sng" dirty="0" err="1">
                <a:solidFill>
                  <a:srgbClr val="C00000"/>
                </a:solidFill>
              </a:rPr>
              <a:t>Bài</a:t>
            </a:r>
            <a:r>
              <a:rPr lang="en-US" sz="2700" b="1" u="sng" dirty="0">
                <a:solidFill>
                  <a:srgbClr val="C00000"/>
                </a:solidFill>
              </a:rPr>
              <a:t> 1</a:t>
            </a:r>
            <a:r>
              <a:rPr lang="en-US" sz="2700" b="1" dirty="0">
                <a:solidFill>
                  <a:srgbClr val="C00000"/>
                </a:solidFill>
              </a:rPr>
              <a:t>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THẾ GIỚI QUAN DUY VẬT VÀ PHƯƠNG </a:t>
            </a:r>
            <a:br>
              <a:rPr lang="en-US" sz="3100" b="1" dirty="0">
                <a:solidFill>
                  <a:srgbClr val="C00000"/>
                </a:solidFill>
              </a:rPr>
            </a:br>
            <a:r>
              <a:rPr lang="en-US" sz="3100" b="1" dirty="0">
                <a:solidFill>
                  <a:srgbClr val="C00000"/>
                </a:solidFill>
              </a:rPr>
              <a:t>             PHÁP LUẬN BIỆN CHỨNG</a:t>
            </a:r>
            <a:r>
              <a:rPr lang="en-US" sz="3100" dirty="0">
                <a:solidFill>
                  <a:srgbClr val="C00000"/>
                </a:solidFill>
              </a:rPr>
              <a:t>       </a:t>
            </a:r>
            <a:r>
              <a:rPr lang="en-US" sz="2700" b="1" dirty="0">
                <a:solidFill>
                  <a:srgbClr val="C00000"/>
                </a:solidFill>
              </a:rPr>
              <a:t>(2 </a:t>
            </a:r>
            <a:r>
              <a:rPr lang="en-US" sz="2700" b="1" dirty="0" err="1">
                <a:solidFill>
                  <a:srgbClr val="C00000"/>
                </a:solidFill>
              </a:rPr>
              <a:t>Tiết</a:t>
            </a:r>
            <a:r>
              <a:rPr lang="en-US" sz="2700" b="1" dirty="0">
                <a:solidFill>
                  <a:srgbClr val="C00000"/>
                </a:solidFill>
              </a:rPr>
              <a:t>) </a:t>
            </a:r>
            <a:r>
              <a:rPr lang="en-US" sz="3100" dirty="0"/>
              <a:t>	</a:t>
            </a:r>
            <a:r>
              <a:rPr lang="en-US" dirty="0"/>
              <a:t>                                </a:t>
            </a:r>
            <a:r>
              <a:rPr lang="en-US" b="1" dirty="0"/>
              <a:t>                                                                              </a:t>
            </a:r>
            <a:br>
              <a:rPr lang="en-US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u="sng" dirty="0" err="1">
                <a:solidFill>
                  <a:srgbClr val="FF0000"/>
                </a:solidFill>
              </a:rPr>
              <a:t>Thế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giới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quan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và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phương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pháp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luận</a:t>
            </a:r>
            <a:r>
              <a:rPr lang="en-US" b="1" u="sng" dirty="0">
                <a:solidFill>
                  <a:srgbClr val="FF0000"/>
                </a:solidFill>
              </a:rPr>
              <a:t>: </a:t>
            </a:r>
            <a:endParaRPr lang="en-US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b="1" dirty="0" err="1">
                <a:solidFill>
                  <a:srgbClr val="0000FF"/>
                </a:solidFill>
              </a:rPr>
              <a:t>a.</a:t>
            </a:r>
            <a:r>
              <a:rPr lang="en-US" b="1" u="sng" dirty="0" err="1">
                <a:solidFill>
                  <a:srgbClr val="0000FF"/>
                </a:solidFill>
              </a:rPr>
              <a:t>Vai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trò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thế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giới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quan</a:t>
            </a:r>
            <a:r>
              <a:rPr lang="en-US" b="1" u="sng" dirty="0">
                <a:solidFill>
                  <a:srgbClr val="0000FF"/>
                </a:solidFill>
              </a:rPr>
              <a:t>, </a:t>
            </a:r>
            <a:r>
              <a:rPr lang="en-US" b="1" u="sng" dirty="0" err="1">
                <a:solidFill>
                  <a:srgbClr val="0000FF"/>
                </a:solidFill>
              </a:rPr>
              <a:t>phương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pháp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luận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của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triết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học</a:t>
            </a:r>
            <a:r>
              <a:rPr lang="en-US" b="1" u="sng" dirty="0">
                <a:solidFill>
                  <a:srgbClr val="0000FF"/>
                </a:solidFill>
              </a:rPr>
              <a:t>:</a:t>
            </a:r>
            <a:r>
              <a:rPr lang="vi-VN" b="1" dirty="0">
                <a:solidFill>
                  <a:srgbClr val="0000FF"/>
                </a:solidFill>
              </a:rPr>
              <a:t> </a:t>
            </a:r>
            <a:r>
              <a:rPr lang="vi-VN" dirty="0">
                <a:solidFill>
                  <a:schemeClr val="tx1"/>
                </a:solidFill>
                <a:latin typeface="Time New Roman"/>
              </a:rPr>
              <a:t>(Học sinh tự học)</a:t>
            </a:r>
            <a:endParaRPr lang="en-US" dirty="0">
              <a:solidFill>
                <a:srgbClr val="0000FF"/>
              </a:solidFill>
              <a:latin typeface="Time New Roman"/>
            </a:endParaRPr>
          </a:p>
          <a:p>
            <a:pPr marL="68580" indent="0">
              <a:buNone/>
            </a:pPr>
            <a:r>
              <a:rPr lang="en-US" b="1" dirty="0" err="1">
                <a:solidFill>
                  <a:srgbClr val="0000FF"/>
                </a:solidFill>
              </a:rPr>
              <a:t>b.</a:t>
            </a:r>
            <a:r>
              <a:rPr lang="en-US" b="1" u="sng" dirty="0" err="1">
                <a:solidFill>
                  <a:srgbClr val="0000FF"/>
                </a:solidFill>
              </a:rPr>
              <a:t>Thế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giới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quan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duy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vật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và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thế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giới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quan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duy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tâm</a:t>
            </a:r>
            <a:r>
              <a:rPr lang="en-US" b="1" u="sng" dirty="0">
                <a:solidFill>
                  <a:srgbClr val="0000FF"/>
                </a:solidFill>
              </a:rPr>
              <a:t>:</a:t>
            </a:r>
            <a:endParaRPr lang="en-US" dirty="0">
              <a:solidFill>
                <a:srgbClr val="0000FF"/>
              </a:solidFill>
            </a:endParaRPr>
          </a:p>
          <a:p>
            <a:pPr marL="68580" indent="0">
              <a:buNone/>
            </a:pPr>
            <a:r>
              <a:rPr lang="en-US" b="1" dirty="0"/>
              <a:t> </a:t>
            </a:r>
            <a:r>
              <a:rPr lang="en-US" b="1" dirty="0">
                <a:solidFill>
                  <a:schemeClr val="tx1"/>
                </a:solidFill>
              </a:rPr>
              <a:t> - </a:t>
            </a:r>
            <a:r>
              <a:rPr lang="en-US" b="1" dirty="0" err="1">
                <a:solidFill>
                  <a:schemeClr val="tx1"/>
                </a:solidFill>
              </a:rPr>
              <a:t>Thế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giới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quan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toàn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bộ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những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quan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điểm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niềm</a:t>
            </a:r>
            <a:r>
              <a:rPr lang="en-US" b="1" dirty="0">
                <a:solidFill>
                  <a:schemeClr val="tx1"/>
                </a:solidFill>
              </a:rPr>
              <a:t> tin </a:t>
            </a:r>
            <a:r>
              <a:rPr lang="en-US" b="1" dirty="0" err="1">
                <a:solidFill>
                  <a:srgbClr val="C00000"/>
                </a:solidFill>
              </a:rPr>
              <a:t>định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hướng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hoạt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động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của</a:t>
            </a:r>
            <a:r>
              <a:rPr lang="en-US" b="1" dirty="0">
                <a:solidFill>
                  <a:srgbClr val="C00000"/>
                </a:solidFill>
              </a:rPr>
              <a:t> con </a:t>
            </a:r>
            <a:r>
              <a:rPr lang="en-US" b="1" dirty="0" err="1">
                <a:solidFill>
                  <a:srgbClr val="C00000"/>
                </a:solidFill>
              </a:rPr>
              <a:t>người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trong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cuộc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sống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marL="68580" indent="0">
              <a:buNone/>
            </a:pPr>
            <a:r>
              <a:rPr lang="en-US" b="1" dirty="0">
                <a:solidFill>
                  <a:srgbClr val="FF0066"/>
                </a:solidFill>
              </a:rPr>
              <a:t> 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4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024744" cy="1143000"/>
          </a:xfrm>
        </p:spPr>
        <p:txBody>
          <a:bodyPr anchor="ctr"/>
          <a:lstStyle/>
          <a:p>
            <a:pPr algn="ctr"/>
            <a:r>
              <a:rPr lang="en-US" b="1" u="sng" dirty="0" err="1">
                <a:solidFill>
                  <a:srgbClr val="D6009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Sấm</a:t>
            </a:r>
            <a:r>
              <a:rPr lang="en-US" b="1" u="sng" dirty="0">
                <a:solidFill>
                  <a:srgbClr val="D6009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D6009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sét</a:t>
            </a:r>
            <a:endParaRPr lang="en-US" b="1" u="sng" dirty="0">
              <a:solidFill>
                <a:srgbClr val="D6009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75172" y="1424940"/>
            <a:ext cx="3648456" cy="4267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</a:t>
            </a:r>
            <a:r>
              <a:rPr lang="en-US" sz="3200" b="1" u="sng" dirty="0" err="1">
                <a:solidFill>
                  <a:srgbClr val="00CC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Xưa</a:t>
            </a:r>
            <a:endParaRPr lang="en-US" sz="3200" b="1" u="sng" dirty="0">
              <a:solidFill>
                <a:srgbClr val="00CC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Do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thần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linh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tạo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ra.</a:t>
            </a:r>
            <a:endParaRPr lang="en-US" sz="2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Để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ngăn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chặn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=&gt;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thờ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cúng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6858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</a:t>
            </a:r>
            <a:r>
              <a:rPr lang="en-US" sz="2800" b="1" u="sng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Kết</a:t>
            </a:r>
            <a:r>
              <a:rPr lang="en-US" sz="2800" b="1" u="sng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quả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sấm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sét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vẫn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đánh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chết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người</a:t>
            </a:r>
            <a:endParaRPr lang="en-US" sz="28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96200" y="1511691"/>
            <a:ext cx="3962400" cy="4419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b="1" dirty="0">
                <a:solidFill>
                  <a:srgbClr val="0000FF"/>
                </a:solidFill>
              </a:rPr>
              <a:t>          </a:t>
            </a:r>
            <a:r>
              <a:rPr lang="en-US" sz="2800" b="1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Nay</a:t>
            </a:r>
            <a:endParaRPr lang="en-US" sz="28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Do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mây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mang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điện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tích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trái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dấu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gây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ra.</a:t>
            </a:r>
            <a:endParaRPr lang="en-US" sz="2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858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Để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ngăn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chặn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=&gt;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cột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thu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lôi</a:t>
            </a:r>
            <a:r>
              <a:rPr lang="en-US" sz="2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6858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</a:t>
            </a:r>
            <a:r>
              <a:rPr lang="en-US" sz="2800" b="1" u="sng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Kết</a:t>
            </a:r>
            <a:r>
              <a:rPr lang="en-US" sz="2800" b="1" u="sng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quả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Sét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không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đánh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trúng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nữa</a:t>
            </a:r>
            <a:endParaRPr lang="en-US" sz="28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4506328" y="1676400"/>
            <a:ext cx="37957" cy="341962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E7FB1CD4-DC73-4336-B12E-80E70C6EF968}"/>
              </a:ext>
            </a:extLst>
          </p:cNvPr>
          <p:cNvSpPr txBox="1">
            <a:spLocks/>
          </p:cNvSpPr>
          <p:nvPr/>
        </p:nvSpPr>
        <p:spPr>
          <a:xfrm>
            <a:off x="919999" y="5181600"/>
            <a:ext cx="74707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vi-VN" b="1" dirty="0">
                <a:solidFill>
                  <a:srgbClr val="D6009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=&gt; Nếu quan điểm đúng sẽ định hướng nhận thức hoạt động đúng. </a:t>
            </a:r>
            <a:endParaRPr lang="en-US" b="1" dirty="0">
              <a:solidFill>
                <a:srgbClr val="D6009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24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1143000"/>
          </a:xfrm>
        </p:spPr>
        <p:txBody>
          <a:bodyPr anchor="t">
            <a:normAutofit fontScale="90000"/>
          </a:bodyPr>
          <a:lstStyle/>
          <a:p>
            <a:r>
              <a:rPr lang="en-US" sz="2700" b="1" u="sng" dirty="0" err="1">
                <a:solidFill>
                  <a:srgbClr val="C00000"/>
                </a:solidFill>
              </a:rPr>
              <a:t>Bài</a:t>
            </a:r>
            <a:r>
              <a:rPr lang="en-US" sz="2700" b="1" u="sng" dirty="0">
                <a:solidFill>
                  <a:srgbClr val="C00000"/>
                </a:solidFill>
              </a:rPr>
              <a:t> 1</a:t>
            </a:r>
            <a:r>
              <a:rPr lang="en-US" sz="2700" b="1" dirty="0">
                <a:solidFill>
                  <a:srgbClr val="C00000"/>
                </a:solidFill>
              </a:rPr>
              <a:t>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THẾ GIỚI QUAN DUY VẬT VÀ PHƯƠNG </a:t>
            </a:r>
            <a:br>
              <a:rPr lang="en-US" sz="3100" b="1" dirty="0">
                <a:solidFill>
                  <a:srgbClr val="C00000"/>
                </a:solidFill>
              </a:rPr>
            </a:br>
            <a:r>
              <a:rPr lang="en-US" sz="3100" b="1" dirty="0">
                <a:solidFill>
                  <a:srgbClr val="C00000"/>
                </a:solidFill>
              </a:rPr>
              <a:t>             PHÁP LUẬN BIỆN CHỨNG</a:t>
            </a:r>
            <a:r>
              <a:rPr lang="en-US" sz="3100" dirty="0">
                <a:solidFill>
                  <a:srgbClr val="C00000"/>
                </a:solidFill>
              </a:rPr>
              <a:t>       </a:t>
            </a:r>
            <a:r>
              <a:rPr lang="en-US" sz="2700" b="1" dirty="0">
                <a:solidFill>
                  <a:srgbClr val="C00000"/>
                </a:solidFill>
              </a:rPr>
              <a:t>(2 </a:t>
            </a:r>
            <a:r>
              <a:rPr lang="en-US" sz="2700" b="1" dirty="0" err="1">
                <a:solidFill>
                  <a:srgbClr val="C00000"/>
                </a:solidFill>
              </a:rPr>
              <a:t>Tiết</a:t>
            </a:r>
            <a:r>
              <a:rPr lang="en-US" sz="2700" b="1" dirty="0">
                <a:solidFill>
                  <a:srgbClr val="C00000"/>
                </a:solidFill>
              </a:rPr>
              <a:t>) </a:t>
            </a:r>
            <a:r>
              <a:rPr lang="en-US" sz="3100" dirty="0"/>
              <a:t>	</a:t>
            </a:r>
            <a:r>
              <a:rPr lang="en-US" dirty="0"/>
              <a:t>                                </a:t>
            </a:r>
            <a:r>
              <a:rPr lang="en-US" b="1" dirty="0"/>
              <a:t>                                                                              </a:t>
            </a:r>
            <a:br>
              <a:rPr lang="en-US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u="sng" dirty="0" err="1">
                <a:solidFill>
                  <a:srgbClr val="FF0000"/>
                </a:solidFill>
              </a:rPr>
              <a:t>Thế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giới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quan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và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phương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pháp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luận</a:t>
            </a:r>
            <a:r>
              <a:rPr lang="en-US" b="1" u="sng" dirty="0">
                <a:solidFill>
                  <a:srgbClr val="FF0000"/>
                </a:solidFill>
              </a:rPr>
              <a:t>: </a:t>
            </a:r>
            <a:endParaRPr lang="en-US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b="1" dirty="0" err="1">
                <a:solidFill>
                  <a:srgbClr val="0000FF"/>
                </a:solidFill>
              </a:rPr>
              <a:t>b.</a:t>
            </a:r>
            <a:r>
              <a:rPr lang="en-US" b="1" u="sng" dirty="0" err="1">
                <a:solidFill>
                  <a:srgbClr val="0000FF"/>
                </a:solidFill>
              </a:rPr>
              <a:t>Thế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giới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quan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duy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vật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và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thế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giới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quan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duy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tâm</a:t>
            </a:r>
            <a:r>
              <a:rPr lang="en-US" b="1" u="sng" dirty="0">
                <a:solidFill>
                  <a:srgbClr val="0000FF"/>
                </a:solidFill>
              </a:rPr>
              <a:t>:</a:t>
            </a:r>
            <a:endParaRPr lang="en-US" dirty="0">
              <a:solidFill>
                <a:srgbClr val="0000FF"/>
              </a:solidFill>
            </a:endParaRPr>
          </a:p>
          <a:p>
            <a:pPr marL="68580" indent="0">
              <a:buNone/>
            </a:pPr>
            <a:r>
              <a:rPr lang="en-US" b="1" dirty="0"/>
              <a:t> </a:t>
            </a: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Vấn</a:t>
            </a:r>
            <a:r>
              <a:rPr lang="en-US" b="1" u="sng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đề</a:t>
            </a:r>
            <a:r>
              <a:rPr lang="en-US" b="1" u="sng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cơ</a:t>
            </a:r>
            <a:r>
              <a:rPr lang="en-US" b="1" u="sng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bản</a:t>
            </a:r>
            <a:r>
              <a:rPr lang="en-US" b="1" u="sng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của</a:t>
            </a:r>
            <a:r>
              <a:rPr lang="en-US" b="1" u="sng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triết</a:t>
            </a:r>
            <a:r>
              <a:rPr lang="en-US" b="1" u="sng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học</a:t>
            </a:r>
            <a:r>
              <a:rPr lang="en-US" b="1" u="sng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bao</a:t>
            </a:r>
            <a:r>
              <a:rPr lang="en-US" b="1" u="sng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gồm</a:t>
            </a:r>
            <a:r>
              <a:rPr lang="en-US" b="1" u="sng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hai</a:t>
            </a:r>
            <a:r>
              <a:rPr lang="en-US" b="1" u="sng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mặt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68580" indent="0">
              <a:buNone/>
            </a:pP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+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Mặt</a:t>
            </a:r>
            <a:r>
              <a:rPr lang="en-US" b="1" u="sng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thứ</a:t>
            </a:r>
            <a:r>
              <a:rPr lang="en-US" b="1" u="sng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nhất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Giữa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vật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chất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tồn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tại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tự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nhiên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ý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thức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tư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duy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tinh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thần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),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cái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nào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trước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cái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nào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sau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cái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nào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quyết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cái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nào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68580" indent="0">
              <a:buNone/>
            </a:pP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+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Mặt</a:t>
            </a:r>
            <a:r>
              <a:rPr lang="en-US" b="1" u="sng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thứ</a:t>
            </a:r>
            <a:r>
              <a:rPr lang="en-US" b="1" u="sng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hai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Con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người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thể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nhận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thức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được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thế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giới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khách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quan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hay </a:t>
            </a:r>
            <a:r>
              <a:rPr lang="en-US" b="1" dirty="0" err="1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không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68580" indent="0">
              <a:buNone/>
            </a:pP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0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1143000"/>
          </a:xfrm>
        </p:spPr>
        <p:txBody>
          <a:bodyPr anchor="t">
            <a:normAutofit fontScale="90000"/>
          </a:bodyPr>
          <a:lstStyle/>
          <a:p>
            <a:r>
              <a:rPr lang="en-US" sz="2700" b="1" u="sng" dirty="0" err="1">
                <a:solidFill>
                  <a:srgbClr val="C00000"/>
                </a:solidFill>
              </a:rPr>
              <a:t>Bài</a:t>
            </a:r>
            <a:r>
              <a:rPr lang="en-US" sz="2700" b="1" u="sng" dirty="0">
                <a:solidFill>
                  <a:srgbClr val="C00000"/>
                </a:solidFill>
              </a:rPr>
              <a:t> 1</a:t>
            </a:r>
            <a:r>
              <a:rPr lang="en-US" sz="2700" b="1" dirty="0">
                <a:solidFill>
                  <a:srgbClr val="C00000"/>
                </a:solidFill>
              </a:rPr>
              <a:t>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THẾ GIỚI QUAN DUY VẬT VÀ PHƯƠNG </a:t>
            </a:r>
            <a:br>
              <a:rPr lang="en-US" sz="3100" b="1" dirty="0">
                <a:solidFill>
                  <a:srgbClr val="C00000"/>
                </a:solidFill>
              </a:rPr>
            </a:br>
            <a:r>
              <a:rPr lang="en-US" sz="3100" b="1" dirty="0">
                <a:solidFill>
                  <a:srgbClr val="C00000"/>
                </a:solidFill>
              </a:rPr>
              <a:t>             PHÁP LUẬN BIỆN CHỨNG</a:t>
            </a:r>
            <a:r>
              <a:rPr lang="en-US" sz="3100" dirty="0">
                <a:solidFill>
                  <a:srgbClr val="C00000"/>
                </a:solidFill>
              </a:rPr>
              <a:t>       </a:t>
            </a:r>
            <a:r>
              <a:rPr lang="en-US" sz="2700" b="1" dirty="0">
                <a:solidFill>
                  <a:srgbClr val="C00000"/>
                </a:solidFill>
              </a:rPr>
              <a:t>(2 </a:t>
            </a:r>
            <a:r>
              <a:rPr lang="en-US" sz="2700" b="1" dirty="0" err="1">
                <a:solidFill>
                  <a:srgbClr val="C00000"/>
                </a:solidFill>
              </a:rPr>
              <a:t>Tiết</a:t>
            </a:r>
            <a:r>
              <a:rPr lang="en-US" sz="2700" b="1" dirty="0">
                <a:solidFill>
                  <a:srgbClr val="C00000"/>
                </a:solidFill>
              </a:rPr>
              <a:t>) </a:t>
            </a:r>
            <a:r>
              <a:rPr lang="en-US" sz="3100" dirty="0"/>
              <a:t>	</a:t>
            </a:r>
            <a:r>
              <a:rPr lang="en-US" dirty="0"/>
              <a:t>                                </a:t>
            </a:r>
            <a:r>
              <a:rPr lang="en-US" b="1" dirty="0"/>
              <a:t>                                                                              </a:t>
            </a:r>
            <a:br>
              <a:rPr lang="en-US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u="sng" dirty="0" err="1">
                <a:solidFill>
                  <a:srgbClr val="FF0000"/>
                </a:solidFill>
              </a:rPr>
              <a:t>Thế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giới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quan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và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phương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pháp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luận</a:t>
            </a:r>
            <a:r>
              <a:rPr lang="en-US" b="1" u="sng" dirty="0">
                <a:solidFill>
                  <a:srgbClr val="FF0000"/>
                </a:solidFill>
              </a:rPr>
              <a:t>: </a:t>
            </a:r>
            <a:endParaRPr lang="en-US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b="1" dirty="0" err="1">
                <a:solidFill>
                  <a:srgbClr val="0000FF"/>
                </a:solidFill>
              </a:rPr>
              <a:t>b.</a:t>
            </a:r>
            <a:r>
              <a:rPr lang="en-US" b="1" u="sng" dirty="0" err="1">
                <a:solidFill>
                  <a:srgbClr val="0000FF"/>
                </a:solidFill>
              </a:rPr>
              <a:t>Thế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giới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quan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duy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vật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và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thế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giới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quan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duy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tâm</a:t>
            </a:r>
            <a:r>
              <a:rPr lang="en-US" b="1" u="sng" dirty="0">
                <a:solidFill>
                  <a:srgbClr val="0000FF"/>
                </a:solidFill>
              </a:rPr>
              <a:t>:</a:t>
            </a:r>
            <a:endParaRPr lang="en-US" dirty="0">
              <a:solidFill>
                <a:srgbClr val="0000FF"/>
              </a:solidFill>
            </a:endParaRPr>
          </a:p>
          <a:p>
            <a:pPr marL="68580" indent="0">
              <a:buNone/>
            </a:pPr>
            <a:r>
              <a:rPr lang="en-US" dirty="0"/>
              <a:t>   </a:t>
            </a:r>
            <a:r>
              <a:rPr lang="en-US" b="1" dirty="0">
                <a:solidFill>
                  <a:schemeClr val="tx1"/>
                </a:solidFill>
              </a:rPr>
              <a:t>- </a:t>
            </a:r>
            <a:r>
              <a:rPr lang="en-US" b="1" dirty="0" err="1">
                <a:solidFill>
                  <a:schemeClr val="tx1"/>
                </a:solidFill>
              </a:rPr>
              <a:t>Thế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giới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quan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duy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vật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cho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rằng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giữa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vật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chất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và</a:t>
            </a:r>
            <a:r>
              <a:rPr lang="en-US" b="1" dirty="0">
                <a:solidFill>
                  <a:schemeClr val="tx1"/>
                </a:solidFill>
              </a:rPr>
              <a:t> ý </a:t>
            </a:r>
            <a:r>
              <a:rPr lang="en-US" b="1" dirty="0" err="1">
                <a:solidFill>
                  <a:schemeClr val="tx1"/>
                </a:solidFill>
              </a:rPr>
              <a:t>thức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thì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vật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chất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cái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có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trước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cái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quyết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định</a:t>
            </a:r>
            <a:r>
              <a:rPr lang="en-US" b="1" dirty="0">
                <a:solidFill>
                  <a:schemeClr val="tx1"/>
                </a:solidFill>
              </a:rPr>
              <a:t> ý </a:t>
            </a:r>
            <a:r>
              <a:rPr lang="en-US" b="1" dirty="0" err="1">
                <a:solidFill>
                  <a:schemeClr val="tx1"/>
                </a:solidFill>
              </a:rPr>
              <a:t>thức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Thế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giới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vật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chất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tồn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tại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khách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quan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độc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lập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đối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với</a:t>
            </a:r>
            <a:r>
              <a:rPr lang="en-US" b="1" dirty="0">
                <a:solidFill>
                  <a:schemeClr val="tx1"/>
                </a:solidFill>
              </a:rPr>
              <a:t> ý </a:t>
            </a:r>
            <a:r>
              <a:rPr lang="en-US" b="1" dirty="0" err="1">
                <a:solidFill>
                  <a:schemeClr val="tx1"/>
                </a:solidFill>
              </a:rPr>
              <a:t>thức</a:t>
            </a:r>
            <a:r>
              <a:rPr lang="en-US" b="1" dirty="0">
                <a:solidFill>
                  <a:schemeClr val="tx1"/>
                </a:solidFill>
              </a:rPr>
              <a:t> con </a:t>
            </a:r>
            <a:r>
              <a:rPr lang="en-US" b="1" dirty="0" err="1">
                <a:solidFill>
                  <a:schemeClr val="tx1"/>
                </a:solidFill>
              </a:rPr>
              <a:t>người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không</a:t>
            </a:r>
            <a:r>
              <a:rPr lang="en-US" b="1" dirty="0">
                <a:solidFill>
                  <a:schemeClr val="tx1"/>
                </a:solidFill>
              </a:rPr>
              <a:t> do </a:t>
            </a:r>
            <a:r>
              <a:rPr lang="en-US" b="1" dirty="0" err="1">
                <a:solidFill>
                  <a:schemeClr val="tx1"/>
                </a:solidFill>
              </a:rPr>
              <a:t>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sáng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tạo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không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có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thể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tiêu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diệt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được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marL="6858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b="1" dirty="0">
                <a:solidFill>
                  <a:schemeClr val="tx1"/>
                </a:solidFill>
              </a:rPr>
              <a:t>   - </a:t>
            </a:r>
            <a:r>
              <a:rPr lang="en-US" b="1" dirty="0" err="1">
                <a:solidFill>
                  <a:schemeClr val="tx1"/>
                </a:solidFill>
              </a:rPr>
              <a:t>Thế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giới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quan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duy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tâm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cho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rằng</a:t>
            </a:r>
            <a:r>
              <a:rPr lang="en-US" b="1" dirty="0">
                <a:solidFill>
                  <a:schemeClr val="tx1"/>
                </a:solidFill>
              </a:rPr>
              <a:t>, ý </a:t>
            </a:r>
            <a:r>
              <a:rPr lang="en-US" b="1" dirty="0" err="1">
                <a:solidFill>
                  <a:schemeClr val="tx1"/>
                </a:solidFill>
              </a:rPr>
              <a:t>thức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cái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có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trước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là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cái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sản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sinh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giới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tự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nhiên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0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B8A10-462D-4196-B152-019282473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4378"/>
            <a:ext cx="7011436" cy="571948"/>
          </a:xfrm>
        </p:spPr>
        <p:txBody>
          <a:bodyPr>
            <a:noAutofit/>
          </a:bodyPr>
          <a:lstStyle/>
          <a:p>
            <a:r>
              <a:rPr lang="vi-VN" sz="2800" b="1" u="sng" dirty="0">
                <a:solidFill>
                  <a:srgbClr val="002060"/>
                </a:solidFill>
              </a:rPr>
              <a:t>Trường phái duy tâm cho rằng</a:t>
            </a:r>
            <a:endParaRPr lang="en-US" sz="2800" b="1" u="sng" dirty="0">
              <a:solidFill>
                <a:srgbClr val="00206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6C22B8B-215F-4D1D-AE95-0148109C9965}"/>
              </a:ext>
            </a:extLst>
          </p:cNvPr>
          <p:cNvSpPr/>
          <p:nvPr/>
        </p:nvSpPr>
        <p:spPr>
          <a:xfrm>
            <a:off x="4048459" y="1388518"/>
            <a:ext cx="4497318" cy="20062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C00000"/>
                </a:solidFill>
              </a:rPr>
              <a:t>Hình dáng cái Bàn (VC)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BE6FFB-0F9E-4E31-89CE-F806A84B9FE4}"/>
              </a:ext>
            </a:extLst>
          </p:cNvPr>
          <p:cNvSpPr/>
          <p:nvPr/>
        </p:nvSpPr>
        <p:spPr>
          <a:xfrm>
            <a:off x="838200" y="1856791"/>
            <a:ext cx="2057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</a:rPr>
              <a:t>Ý thức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69B472F-C602-4B21-8791-AB349C06332E}"/>
              </a:ext>
            </a:extLst>
          </p:cNvPr>
          <p:cNvSpPr/>
          <p:nvPr/>
        </p:nvSpPr>
        <p:spPr>
          <a:xfrm>
            <a:off x="2943974" y="2015696"/>
            <a:ext cx="1056111" cy="76258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CF1419F-ED72-4E9B-914D-E48BE00EC891}"/>
              </a:ext>
            </a:extLst>
          </p:cNvPr>
          <p:cNvSpPr txBox="1">
            <a:spLocks/>
          </p:cNvSpPr>
          <p:nvPr/>
        </p:nvSpPr>
        <p:spPr>
          <a:xfrm>
            <a:off x="1057559" y="3789781"/>
            <a:ext cx="7256928" cy="571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vi-VN" sz="2800" b="1" dirty="0"/>
              <a:t>=&gt; Ý thức có trước, vật chất có sau, ý thức quyết định vật chất.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89259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B8A10-462D-4196-B152-019282473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4378"/>
            <a:ext cx="7011436" cy="571948"/>
          </a:xfrm>
        </p:spPr>
        <p:txBody>
          <a:bodyPr>
            <a:noAutofit/>
          </a:bodyPr>
          <a:lstStyle/>
          <a:p>
            <a:r>
              <a:rPr lang="vi-VN" sz="2800" b="1" u="sng" dirty="0">
                <a:solidFill>
                  <a:srgbClr val="002060"/>
                </a:solidFill>
              </a:rPr>
              <a:t>Trường phái duy vật cho rằng</a:t>
            </a:r>
            <a:endParaRPr lang="en-US" sz="2800" b="1" u="sng" dirty="0">
              <a:solidFill>
                <a:srgbClr val="00206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6C22B8B-215F-4D1D-AE95-0148109C9965}"/>
              </a:ext>
            </a:extLst>
          </p:cNvPr>
          <p:cNvSpPr/>
          <p:nvPr/>
        </p:nvSpPr>
        <p:spPr>
          <a:xfrm>
            <a:off x="550850" y="1277766"/>
            <a:ext cx="3760243" cy="20062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C00000"/>
                </a:solidFill>
              </a:rPr>
              <a:t>Phải thấy cái Bàn (VC)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BE6FFB-0F9E-4E31-89CE-F806A84B9FE4}"/>
              </a:ext>
            </a:extLst>
          </p:cNvPr>
          <p:cNvSpPr/>
          <p:nvPr/>
        </p:nvSpPr>
        <p:spPr>
          <a:xfrm>
            <a:off x="5360964" y="1298370"/>
            <a:ext cx="3134889" cy="2727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</a:rPr>
              <a:t>Ý thức của con người mới quyết định sẽ đóng cái bàn theo hình dáng nào.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69B472F-C602-4B21-8791-AB349C06332E}"/>
              </a:ext>
            </a:extLst>
          </p:cNvPr>
          <p:cNvSpPr/>
          <p:nvPr/>
        </p:nvSpPr>
        <p:spPr>
          <a:xfrm>
            <a:off x="4304853" y="1899606"/>
            <a:ext cx="1056111" cy="76258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CF1419F-ED72-4E9B-914D-E48BE00EC891}"/>
              </a:ext>
            </a:extLst>
          </p:cNvPr>
          <p:cNvSpPr txBox="1">
            <a:spLocks/>
          </p:cNvSpPr>
          <p:nvPr/>
        </p:nvSpPr>
        <p:spPr>
          <a:xfrm>
            <a:off x="1066800" y="4653111"/>
            <a:ext cx="7256928" cy="9271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vi-VN" sz="2800" b="1" dirty="0"/>
              <a:t>=&gt; Vật chất có trước, ý thức có sau, vật chất quyết </a:t>
            </a:r>
            <a:r>
              <a:rPr lang="vi-VN" sz="2800" b="1"/>
              <a:t>định ý thức.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02285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1143000"/>
          </a:xfrm>
        </p:spPr>
        <p:txBody>
          <a:bodyPr anchor="t">
            <a:normAutofit fontScale="90000"/>
          </a:bodyPr>
          <a:lstStyle/>
          <a:p>
            <a:r>
              <a:rPr lang="en-US" sz="2700" b="1" u="sng" dirty="0" err="1">
                <a:solidFill>
                  <a:srgbClr val="C00000"/>
                </a:solidFill>
              </a:rPr>
              <a:t>Bài</a:t>
            </a:r>
            <a:r>
              <a:rPr lang="en-US" sz="2700" b="1" u="sng" dirty="0">
                <a:solidFill>
                  <a:srgbClr val="C00000"/>
                </a:solidFill>
              </a:rPr>
              <a:t> 1</a:t>
            </a:r>
            <a:r>
              <a:rPr lang="en-US" sz="2700" b="1" dirty="0">
                <a:solidFill>
                  <a:srgbClr val="C00000"/>
                </a:solidFill>
              </a:rPr>
              <a:t>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THẾ GIỚI QUAN DUY VẬT VÀ PHƯƠNG </a:t>
            </a:r>
            <a:br>
              <a:rPr lang="en-US" sz="3100" b="1" dirty="0">
                <a:solidFill>
                  <a:srgbClr val="C00000"/>
                </a:solidFill>
              </a:rPr>
            </a:br>
            <a:r>
              <a:rPr lang="en-US" sz="3100" b="1" dirty="0">
                <a:solidFill>
                  <a:srgbClr val="C00000"/>
                </a:solidFill>
              </a:rPr>
              <a:t>             PHÁP LUẬN BIỆN CHỨNG</a:t>
            </a:r>
            <a:r>
              <a:rPr lang="en-US" sz="3100" dirty="0">
                <a:solidFill>
                  <a:srgbClr val="C00000"/>
                </a:solidFill>
              </a:rPr>
              <a:t>       </a:t>
            </a:r>
            <a:r>
              <a:rPr lang="en-US" sz="2700" b="1" dirty="0">
                <a:solidFill>
                  <a:srgbClr val="C00000"/>
                </a:solidFill>
              </a:rPr>
              <a:t>(2 </a:t>
            </a:r>
            <a:r>
              <a:rPr lang="en-US" sz="2700" b="1" dirty="0" err="1">
                <a:solidFill>
                  <a:srgbClr val="C00000"/>
                </a:solidFill>
              </a:rPr>
              <a:t>Tiết</a:t>
            </a:r>
            <a:r>
              <a:rPr lang="en-US" sz="2700" b="1" dirty="0">
                <a:solidFill>
                  <a:srgbClr val="C00000"/>
                </a:solidFill>
              </a:rPr>
              <a:t>) </a:t>
            </a:r>
            <a:r>
              <a:rPr lang="en-US" sz="3100" dirty="0"/>
              <a:t>	</a:t>
            </a:r>
            <a:r>
              <a:rPr lang="en-US" dirty="0"/>
              <a:t>                                </a:t>
            </a:r>
            <a:r>
              <a:rPr lang="en-US" b="1" dirty="0"/>
              <a:t>                                                                              </a:t>
            </a:r>
            <a:br>
              <a:rPr lang="en-US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u="sng" dirty="0" err="1">
                <a:solidFill>
                  <a:srgbClr val="FF0000"/>
                </a:solidFill>
              </a:rPr>
              <a:t>Thế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giới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quan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và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phương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pháp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luận</a:t>
            </a:r>
            <a:r>
              <a:rPr lang="en-US" b="1" u="sng" dirty="0">
                <a:solidFill>
                  <a:srgbClr val="FF0000"/>
                </a:solidFill>
              </a:rPr>
              <a:t>: </a:t>
            </a:r>
            <a:endParaRPr lang="en-US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b="1" dirty="0" err="1">
                <a:solidFill>
                  <a:srgbClr val="0000FF"/>
                </a:solidFill>
              </a:rPr>
              <a:t>c.</a:t>
            </a:r>
            <a:r>
              <a:rPr lang="en-US" b="1" u="sng" dirty="0" err="1">
                <a:solidFill>
                  <a:srgbClr val="0000FF"/>
                </a:solidFill>
              </a:rPr>
              <a:t>Phương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pháp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luận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biện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chứng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và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phương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pháp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luận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siêu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r>
              <a:rPr lang="en-US" b="1" u="sng" dirty="0" err="1">
                <a:solidFill>
                  <a:srgbClr val="0000FF"/>
                </a:solidFill>
              </a:rPr>
              <a:t>hình</a:t>
            </a:r>
            <a:r>
              <a:rPr lang="en-US" b="1" u="sng" dirty="0">
                <a:solidFill>
                  <a:srgbClr val="0000FF"/>
                </a:solidFill>
              </a:rPr>
              <a:t>:</a:t>
            </a:r>
            <a:endParaRPr lang="en-US" dirty="0">
              <a:solidFill>
                <a:srgbClr val="0000FF"/>
              </a:solidFill>
            </a:endParaRPr>
          </a:p>
          <a:p>
            <a:pPr marL="68580" indent="0">
              <a:buNone/>
            </a:pPr>
            <a:r>
              <a:rPr lang="en-US" dirty="0"/>
              <a:t>   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b="1" u="sng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Phương</a:t>
            </a:r>
            <a:r>
              <a:rPr lang="en-US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pháp</a:t>
            </a:r>
            <a:r>
              <a:rPr lang="en-US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luận</a:t>
            </a:r>
            <a:r>
              <a:rPr lang="en-US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biện</a:t>
            </a:r>
            <a:r>
              <a:rPr lang="en-US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chứng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68580" indent="0">
              <a:buNone/>
            </a:pP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Xem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xét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sự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vật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hiện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tượng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trong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sự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ràng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buộc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lẫn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nhau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trong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sự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vận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động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không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ngừng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giữa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chúng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68580" indent="0">
              <a:buNone/>
            </a:pP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- </a:t>
            </a:r>
            <a:r>
              <a:rPr lang="en-US" b="1" u="sng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Phương</a:t>
            </a:r>
            <a:r>
              <a:rPr lang="en-US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pháp</a:t>
            </a:r>
            <a:r>
              <a:rPr lang="en-US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luận</a:t>
            </a:r>
            <a:r>
              <a:rPr lang="en-US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siêu</a:t>
            </a:r>
            <a:r>
              <a:rPr lang="en-US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hình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68580" indent="0">
              <a:buNone/>
            </a:pP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Xem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xét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sự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vật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hiện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tượng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một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cách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phiến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diện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chỉ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thấy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chúng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tồn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tại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trong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trạng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thái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cô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lập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không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vận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động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không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phát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triển</a:t>
            </a: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68580" indent="0">
              <a:buNone/>
            </a:pPr>
            <a:r>
              <a:rPr lang="en-US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dirty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</a:t>
            </a:r>
            <a:r>
              <a:rPr lang="en-US" b="1" u="sng" dirty="0" err="1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</a:t>
            </a:r>
            <a:r>
              <a:rPr lang="en-US" b="1" u="sng" dirty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học</a:t>
            </a:r>
            <a:r>
              <a:rPr lang="en-US" b="1" u="sng" dirty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rút</a:t>
            </a:r>
            <a:r>
              <a:rPr lang="en-US" b="1" u="sng" dirty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u="sng" dirty="0" err="1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</a:t>
            </a:r>
            <a:r>
              <a:rPr lang="en-US" b="1" dirty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b="1" dirty="0">
                <a:solidFill>
                  <a:srgbClr val="00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Khi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nhận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xét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đánh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một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con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người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chúng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ta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phải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đặt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họ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vào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trong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trạng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thái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luôn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luôn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vận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động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luôn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luôn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phát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triển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phương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pháp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luận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biện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chứng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thì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mới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rút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nhận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xét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đánh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chính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xác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được</a:t>
            </a:r>
            <a:r>
              <a:rPr lang="en-US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68580" indent="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50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557</TotalTime>
  <Words>824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Calibri</vt:lpstr>
      <vt:lpstr>Century Gothic</vt:lpstr>
      <vt:lpstr>Microsoft Sans Serif</vt:lpstr>
      <vt:lpstr>Tahoma</vt:lpstr>
      <vt:lpstr>Time New Roman</vt:lpstr>
      <vt:lpstr>Verdana</vt:lpstr>
      <vt:lpstr>Wingdings 2</vt:lpstr>
      <vt:lpstr>Austin</vt:lpstr>
      <vt:lpstr> Giáo dục công dân                Bài 1:      THẾ GIỚI QUAN DUY VẬT VÀ PHƯƠNG PHÁP LUẬN BIỆN CHỨNG                                                                                                                                                                                                                                </vt:lpstr>
      <vt:lpstr>PowerPoint Presentation</vt:lpstr>
      <vt:lpstr>Bài 1: THẾ GIỚI QUAN DUY VẬT VÀ PHƯƠNG               PHÁP LUẬN BIỆN CHỨNG       (2 Tiết)                                                                                                                 </vt:lpstr>
      <vt:lpstr>Sấm sét</vt:lpstr>
      <vt:lpstr>Bài 1: THẾ GIỚI QUAN DUY VẬT VÀ PHƯƠNG               PHÁP LUẬN BIỆN CHỨNG       (2 Tiết)                                                                                                                 </vt:lpstr>
      <vt:lpstr>Bài 1: THẾ GIỚI QUAN DUY VẬT VÀ PHƯƠNG               PHÁP LUẬN BIỆN CHỨNG       (2 Tiết)                                                                                                                 </vt:lpstr>
      <vt:lpstr>PowerPoint Presentation</vt:lpstr>
      <vt:lpstr>PowerPoint Presentation</vt:lpstr>
      <vt:lpstr>Bài 1: THẾ GIỚI QUAN DUY VẬT VÀ PHƯƠNG               PHÁP LUẬN BIỆN CHỨNG       (2 Tiết)                                                                                                                 </vt:lpstr>
      <vt:lpstr>Bài 1: THẾ GIỚI QUAN DUY VẬT VÀ PHƯƠNG               PHÁP LUẬN BIỆN CHỨNG       (2 Tiết)                                                                                  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Giáo dục công dân                Bài 1:      THẾ GIỚI QUAN DUY VẬT VÀ PHƯƠNG PHÁP LUẬN BIỆN CHỨNG                                                                                                                                                                                                                                </dc:title>
  <dc:creator>DELL</dc:creator>
  <cp:lastModifiedBy>annguyennguyenthien@gmail.com</cp:lastModifiedBy>
  <cp:revision>33</cp:revision>
  <dcterms:created xsi:type="dcterms:W3CDTF">2006-08-16T00:00:00Z</dcterms:created>
  <dcterms:modified xsi:type="dcterms:W3CDTF">2021-09-22T02:11:41Z</dcterms:modified>
</cp:coreProperties>
</file>