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2"/>
  </p:notesMasterIdLst>
  <p:sldIdLst>
    <p:sldId id="256" r:id="rId2"/>
    <p:sldId id="272" r:id="rId3"/>
    <p:sldId id="259" r:id="rId4"/>
    <p:sldId id="274" r:id="rId5"/>
    <p:sldId id="273" r:id="rId6"/>
    <p:sldId id="269" r:id="rId7"/>
    <p:sldId id="275" r:id="rId8"/>
    <p:sldId id="276" r:id="rId9"/>
    <p:sldId id="270" r:id="rId10"/>
    <p:sldId id="271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0066"/>
    <a:srgbClr val="009900"/>
    <a:srgbClr val="FF0000"/>
    <a:srgbClr val="0000FF"/>
    <a:srgbClr val="D60093"/>
    <a:srgbClr val="00CC00"/>
    <a:srgbClr val="66FF66"/>
    <a:srgbClr val="66FF33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BF0791-8A41-4B86-9E7A-DC6D3CDDFD17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A3C84E-A3E9-4252-9198-06E905A9B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783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D8BD707-D9CF-40AE-B4C6-C98DA3205C09}" type="datetimeFigureOut">
              <a:rPr lang="en-US" smtClean="0"/>
              <a:pPr/>
              <a:t>9/22/2021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700" y="304800"/>
            <a:ext cx="8610600" cy="4267200"/>
          </a:xfrm>
        </p:spPr>
        <p:txBody>
          <a:bodyPr>
            <a:normAutofit fontScale="90000"/>
          </a:bodyPr>
          <a:lstStyle/>
          <a:p>
            <a:r>
              <a:rPr lang="en-US" dirty="0"/>
              <a:t> </a:t>
            </a:r>
            <a:r>
              <a:rPr lang="en-US" sz="2800" b="1" u="sng" dirty="0" err="1">
                <a:solidFill>
                  <a:srgbClr val="FF0066"/>
                </a:solidFill>
              </a:rPr>
              <a:t>Giáo</a:t>
            </a:r>
            <a:r>
              <a:rPr lang="en-US" sz="2800" b="1" u="sng" dirty="0">
                <a:solidFill>
                  <a:srgbClr val="FF0066"/>
                </a:solidFill>
              </a:rPr>
              <a:t> </a:t>
            </a:r>
            <a:r>
              <a:rPr lang="en-US" sz="2800" b="1" u="sng" dirty="0" err="1">
                <a:solidFill>
                  <a:srgbClr val="FF0066"/>
                </a:solidFill>
              </a:rPr>
              <a:t>dục</a:t>
            </a:r>
            <a:r>
              <a:rPr lang="en-US" sz="2800" b="1" u="sng" dirty="0">
                <a:solidFill>
                  <a:srgbClr val="FF0066"/>
                </a:solidFill>
              </a:rPr>
              <a:t> </a:t>
            </a:r>
            <a:r>
              <a:rPr lang="en-US" sz="2800" b="1" u="sng" dirty="0" err="1">
                <a:solidFill>
                  <a:srgbClr val="FF0066"/>
                </a:solidFill>
              </a:rPr>
              <a:t>công</a:t>
            </a:r>
            <a:r>
              <a:rPr lang="en-US" sz="2800" b="1" u="sng" dirty="0">
                <a:solidFill>
                  <a:srgbClr val="FF0066"/>
                </a:solidFill>
              </a:rPr>
              <a:t> </a:t>
            </a:r>
            <a:r>
              <a:rPr lang="en-US" sz="2800" b="1" u="sng" dirty="0" err="1">
                <a:solidFill>
                  <a:srgbClr val="FF0066"/>
                </a:solidFill>
              </a:rPr>
              <a:t>dân</a:t>
            </a:r>
            <a:br>
              <a:rPr lang="en-US" sz="2800" dirty="0">
                <a:solidFill>
                  <a:srgbClr val="FF0066"/>
                </a:solidFill>
              </a:rPr>
            </a:br>
            <a:r>
              <a:rPr lang="en-US" sz="2800" b="1" dirty="0">
                <a:solidFill>
                  <a:srgbClr val="FF0066"/>
                </a:solidFill>
              </a:rPr>
              <a:t>               </a:t>
            </a:r>
            <a:r>
              <a:rPr lang="en-US" sz="2800" b="1" u="sng" dirty="0" err="1">
                <a:solidFill>
                  <a:srgbClr val="FF0066"/>
                </a:solidFill>
              </a:rPr>
              <a:t>Bài</a:t>
            </a:r>
            <a:r>
              <a:rPr lang="en-US" sz="2800" b="1" u="sng" dirty="0">
                <a:solidFill>
                  <a:srgbClr val="FF0066"/>
                </a:solidFill>
              </a:rPr>
              <a:t> 1</a:t>
            </a:r>
            <a:r>
              <a:rPr lang="en-US" sz="2800" b="1" dirty="0">
                <a:solidFill>
                  <a:srgbClr val="FF0066"/>
                </a:solidFill>
              </a:rPr>
              <a:t>:</a:t>
            </a:r>
            <a:br>
              <a:rPr lang="en-US" sz="2800" dirty="0">
                <a:solidFill>
                  <a:srgbClr val="FF0066"/>
                </a:solidFill>
              </a:rPr>
            </a:br>
            <a:br>
              <a:rPr lang="en-US" sz="2800" dirty="0">
                <a:solidFill>
                  <a:srgbClr val="FF0000"/>
                </a:solidFill>
              </a:rPr>
            </a:br>
            <a:br>
              <a:rPr lang="en-US" sz="2800" dirty="0">
                <a:solidFill>
                  <a:srgbClr val="FF0000"/>
                </a:solidFill>
              </a:rPr>
            </a:br>
            <a:r>
              <a:rPr lang="en-US" dirty="0"/>
              <a:t>   </a:t>
            </a:r>
            <a:r>
              <a:rPr lang="en-US" sz="40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THẾ GIỚI QUAN DUY VẬT VÀ PHƯƠNG PHÁP LUẬN BIỆN CHỨNG    </a:t>
            </a:r>
            <a:r>
              <a:rPr lang="en-US" dirty="0"/>
              <a:t>	                                </a:t>
            </a:r>
            <a:r>
              <a:rPr lang="en-US" b="1" dirty="0"/>
              <a:t>                                                                              </a:t>
            </a:r>
            <a:br>
              <a:rPr lang="en-US" dirty="0"/>
            </a:br>
            <a:r>
              <a:rPr lang="en-US" dirty="0"/>
              <a:t>                                                                                                           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4191001"/>
            <a:ext cx="3309803" cy="609600"/>
          </a:xfrm>
        </p:spPr>
        <p:txBody>
          <a:bodyPr/>
          <a:lstStyle/>
          <a:p>
            <a:r>
              <a:rPr lang="en-US" b="1" dirty="0">
                <a:solidFill>
                  <a:srgbClr val="C00000"/>
                </a:solidFill>
                <a:latin typeface="Microsoft Sans Serif" pitchFamily="34" charset="0"/>
                <a:cs typeface="Microsoft Sans Serif" pitchFamily="34" charset="0"/>
              </a:rPr>
              <a:t>           </a:t>
            </a:r>
            <a:r>
              <a:rPr lang="vi-VN" b="1" dirty="0">
                <a:solidFill>
                  <a:srgbClr val="C00000"/>
                </a:solidFill>
                <a:latin typeface="Microsoft Sans Serif" pitchFamily="34" charset="0"/>
                <a:cs typeface="Microsoft Sans Serif" pitchFamily="34" charset="0"/>
              </a:rPr>
              <a:t>(</a:t>
            </a:r>
            <a:r>
              <a:rPr lang="en-US" sz="2800" b="1" dirty="0">
                <a:solidFill>
                  <a:srgbClr val="C00000"/>
                </a:solidFill>
                <a:latin typeface="Microsoft Sans Serif" pitchFamily="34" charset="0"/>
                <a:cs typeface="Microsoft Sans Serif" pitchFamily="34" charset="0"/>
              </a:rPr>
              <a:t>2 </a:t>
            </a:r>
            <a:r>
              <a:rPr lang="en-US" sz="2800" b="1" dirty="0" err="1">
                <a:solidFill>
                  <a:srgbClr val="C00000"/>
                </a:solidFill>
                <a:latin typeface="Microsoft Sans Serif" pitchFamily="34" charset="0"/>
                <a:cs typeface="Microsoft Sans Serif" pitchFamily="34" charset="0"/>
              </a:rPr>
              <a:t>Tiết</a:t>
            </a:r>
            <a:r>
              <a:rPr lang="en-US" sz="2800" b="1" dirty="0">
                <a:solidFill>
                  <a:srgbClr val="C00000"/>
                </a:solidFill>
                <a:latin typeface="Microsoft Sans Serif" pitchFamily="34" charset="0"/>
                <a:cs typeface="Microsoft Sans Serif" pitchFamily="34" charset="0"/>
              </a:rPr>
              <a:t>)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DE95EC26-0D86-4AB2-AA7D-A23910754D33}"/>
              </a:ext>
            </a:extLst>
          </p:cNvPr>
          <p:cNvSpPr txBox="1">
            <a:spLocks/>
          </p:cNvSpPr>
          <p:nvPr/>
        </p:nvSpPr>
        <p:spPr>
          <a:xfrm>
            <a:off x="4191000" y="5105400"/>
            <a:ext cx="3309803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rgbClr val="42424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rgbClr val="C00000"/>
                </a:solidFill>
                <a:latin typeface="Microsoft Sans Serif" pitchFamily="34" charset="0"/>
                <a:cs typeface="Microsoft Sans Serif" pitchFamily="34" charset="0"/>
              </a:rPr>
              <a:t>           </a:t>
            </a:r>
            <a:r>
              <a:rPr lang="vi-VN" sz="2000" b="1" u="sng" dirty="0">
                <a:solidFill>
                  <a:srgbClr val="C00000"/>
                </a:solidFill>
                <a:latin typeface="Microsoft Sans Serif" pitchFamily="34" charset="0"/>
                <a:cs typeface="Microsoft Sans Serif" pitchFamily="34" charset="0"/>
              </a:rPr>
              <a:t>GV</a:t>
            </a:r>
            <a:r>
              <a:rPr lang="vi-VN" sz="2000" b="1" dirty="0">
                <a:solidFill>
                  <a:srgbClr val="C00000"/>
                </a:solidFill>
                <a:latin typeface="Microsoft Sans Serif" pitchFamily="34" charset="0"/>
                <a:cs typeface="Microsoft Sans Serif" pitchFamily="34" charset="0"/>
              </a:rPr>
              <a:t>: Nguyễn Kim Anh</a:t>
            </a:r>
            <a:endParaRPr lang="en-US" sz="2800" b="1" dirty="0">
              <a:solidFill>
                <a:srgbClr val="C00000"/>
              </a:solidFill>
              <a:latin typeface="Microsoft Sans Serif" pitchFamily="34" charset="0"/>
              <a:cs typeface="Microsoft Sans Serif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1657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924800" cy="1143000"/>
          </a:xfrm>
        </p:spPr>
        <p:txBody>
          <a:bodyPr anchor="t">
            <a:normAutofit fontScale="90000"/>
          </a:bodyPr>
          <a:lstStyle/>
          <a:p>
            <a:r>
              <a:rPr lang="en-US" sz="2700" b="1" u="sng" dirty="0" err="1">
                <a:solidFill>
                  <a:srgbClr val="C00000"/>
                </a:solidFill>
              </a:rPr>
              <a:t>Bài</a:t>
            </a:r>
            <a:r>
              <a:rPr lang="en-US" sz="2700" b="1" u="sng" dirty="0">
                <a:solidFill>
                  <a:srgbClr val="C00000"/>
                </a:solidFill>
              </a:rPr>
              <a:t> 1</a:t>
            </a:r>
            <a:r>
              <a:rPr lang="en-US" sz="2700" b="1" dirty="0">
                <a:solidFill>
                  <a:srgbClr val="C00000"/>
                </a:solidFill>
              </a:rPr>
              <a:t>: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sz="3100" b="1" dirty="0">
                <a:solidFill>
                  <a:srgbClr val="C00000"/>
                </a:solidFill>
              </a:rPr>
              <a:t>THẾ GIỚI QUAN DUY VẬT VÀ PHƯƠNG </a:t>
            </a:r>
            <a:br>
              <a:rPr lang="en-US" sz="3100" b="1" dirty="0">
                <a:solidFill>
                  <a:srgbClr val="C00000"/>
                </a:solidFill>
              </a:rPr>
            </a:br>
            <a:r>
              <a:rPr lang="en-US" sz="3100" b="1" dirty="0">
                <a:solidFill>
                  <a:srgbClr val="C00000"/>
                </a:solidFill>
              </a:rPr>
              <a:t>             PHÁP LUẬN BIỆN CHỨNG</a:t>
            </a:r>
            <a:r>
              <a:rPr lang="en-US" sz="3100" dirty="0">
                <a:solidFill>
                  <a:srgbClr val="C00000"/>
                </a:solidFill>
              </a:rPr>
              <a:t>       </a:t>
            </a:r>
            <a:r>
              <a:rPr lang="en-US" sz="2700" b="1" dirty="0">
                <a:solidFill>
                  <a:srgbClr val="C00000"/>
                </a:solidFill>
              </a:rPr>
              <a:t>(2 </a:t>
            </a:r>
            <a:r>
              <a:rPr lang="en-US" sz="2700" b="1" dirty="0" err="1">
                <a:solidFill>
                  <a:srgbClr val="C00000"/>
                </a:solidFill>
              </a:rPr>
              <a:t>Tiết</a:t>
            </a:r>
            <a:r>
              <a:rPr lang="en-US" sz="2700" b="1" dirty="0">
                <a:solidFill>
                  <a:srgbClr val="C00000"/>
                </a:solidFill>
              </a:rPr>
              <a:t>) </a:t>
            </a:r>
            <a:r>
              <a:rPr lang="en-US" sz="3100" dirty="0"/>
              <a:t>	</a:t>
            </a:r>
            <a:r>
              <a:rPr lang="en-US" dirty="0"/>
              <a:t>                                </a:t>
            </a:r>
            <a:r>
              <a:rPr lang="en-US" b="1" dirty="0"/>
              <a:t>                                                                              </a:t>
            </a:r>
            <a:br>
              <a:rPr lang="en-US" dirty="0"/>
            </a:b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b="1" dirty="0">
                <a:solidFill>
                  <a:srgbClr val="FF0000"/>
                </a:solidFill>
              </a:rPr>
              <a:t>2. </a:t>
            </a:r>
            <a:r>
              <a:rPr lang="en-US" b="1" u="sng" dirty="0" err="1">
                <a:solidFill>
                  <a:srgbClr val="FF0000"/>
                </a:solidFill>
              </a:rPr>
              <a:t>Chủ</a:t>
            </a:r>
            <a:r>
              <a:rPr lang="en-US" b="1" u="sng" dirty="0">
                <a:solidFill>
                  <a:srgbClr val="FF0000"/>
                </a:solidFill>
              </a:rPr>
              <a:t> </a:t>
            </a:r>
            <a:r>
              <a:rPr lang="en-US" b="1" u="sng" dirty="0" err="1">
                <a:solidFill>
                  <a:srgbClr val="FF0000"/>
                </a:solidFill>
              </a:rPr>
              <a:t>nghĩa</a:t>
            </a:r>
            <a:r>
              <a:rPr lang="en-US" b="1" u="sng" dirty="0">
                <a:solidFill>
                  <a:srgbClr val="FF0000"/>
                </a:solidFill>
              </a:rPr>
              <a:t> </a:t>
            </a:r>
            <a:r>
              <a:rPr lang="en-US" b="1" u="sng" dirty="0" err="1">
                <a:solidFill>
                  <a:srgbClr val="FF0000"/>
                </a:solidFill>
              </a:rPr>
              <a:t>duy</a:t>
            </a:r>
            <a:r>
              <a:rPr lang="en-US" b="1" u="sng" dirty="0">
                <a:solidFill>
                  <a:srgbClr val="FF0000"/>
                </a:solidFill>
              </a:rPr>
              <a:t> </a:t>
            </a:r>
            <a:r>
              <a:rPr lang="en-US" b="1" u="sng" dirty="0" err="1">
                <a:solidFill>
                  <a:srgbClr val="FF0000"/>
                </a:solidFill>
              </a:rPr>
              <a:t>vật</a:t>
            </a:r>
            <a:r>
              <a:rPr lang="en-US" b="1" u="sng" dirty="0">
                <a:solidFill>
                  <a:srgbClr val="FF0000"/>
                </a:solidFill>
              </a:rPr>
              <a:t> </a:t>
            </a:r>
            <a:r>
              <a:rPr lang="en-US" b="1" u="sng" dirty="0" err="1">
                <a:solidFill>
                  <a:srgbClr val="FF0000"/>
                </a:solidFill>
              </a:rPr>
              <a:t>biện</a:t>
            </a:r>
            <a:r>
              <a:rPr lang="en-US" b="1" u="sng" dirty="0">
                <a:solidFill>
                  <a:srgbClr val="FF0000"/>
                </a:solidFill>
              </a:rPr>
              <a:t> </a:t>
            </a:r>
            <a:r>
              <a:rPr lang="en-US" b="1" u="sng" dirty="0" err="1">
                <a:solidFill>
                  <a:srgbClr val="FF0000"/>
                </a:solidFill>
              </a:rPr>
              <a:t>chứng</a:t>
            </a:r>
            <a:r>
              <a:rPr lang="en-US" b="1" u="sng" dirty="0">
                <a:solidFill>
                  <a:srgbClr val="FF0000"/>
                </a:solidFill>
              </a:rPr>
              <a:t>- </a:t>
            </a:r>
            <a:r>
              <a:rPr lang="en-US" b="1" u="sng" dirty="0" err="1">
                <a:solidFill>
                  <a:srgbClr val="FF0000"/>
                </a:solidFill>
              </a:rPr>
              <a:t>sự</a:t>
            </a:r>
            <a:r>
              <a:rPr lang="en-US" b="1" u="sng" dirty="0">
                <a:solidFill>
                  <a:srgbClr val="FF0000"/>
                </a:solidFill>
              </a:rPr>
              <a:t> </a:t>
            </a:r>
            <a:r>
              <a:rPr lang="en-US" b="1" u="sng" dirty="0" err="1">
                <a:solidFill>
                  <a:srgbClr val="FF0000"/>
                </a:solidFill>
              </a:rPr>
              <a:t>thống</a:t>
            </a:r>
            <a:r>
              <a:rPr lang="en-US" b="1" u="sng" dirty="0">
                <a:solidFill>
                  <a:srgbClr val="FF0000"/>
                </a:solidFill>
              </a:rPr>
              <a:t> </a:t>
            </a:r>
            <a:r>
              <a:rPr lang="en-US" b="1" u="sng" dirty="0" err="1">
                <a:solidFill>
                  <a:srgbClr val="FF0000"/>
                </a:solidFill>
              </a:rPr>
              <a:t>nhất</a:t>
            </a:r>
            <a:r>
              <a:rPr lang="en-US" b="1" u="sng" dirty="0">
                <a:solidFill>
                  <a:srgbClr val="FF0000"/>
                </a:solidFill>
              </a:rPr>
              <a:t> </a:t>
            </a:r>
            <a:r>
              <a:rPr lang="en-US" b="1" u="sng" dirty="0" err="1">
                <a:solidFill>
                  <a:srgbClr val="FF0000"/>
                </a:solidFill>
              </a:rPr>
              <a:t>hữu</a:t>
            </a:r>
            <a:r>
              <a:rPr lang="en-US" b="1" u="sng" dirty="0">
                <a:solidFill>
                  <a:srgbClr val="FF0000"/>
                </a:solidFill>
              </a:rPr>
              <a:t> </a:t>
            </a:r>
            <a:r>
              <a:rPr lang="en-US" b="1" u="sng" dirty="0" err="1">
                <a:solidFill>
                  <a:srgbClr val="FF0000"/>
                </a:solidFill>
              </a:rPr>
              <a:t>cơ</a:t>
            </a:r>
            <a:r>
              <a:rPr lang="en-US" b="1" u="sng" dirty="0">
                <a:solidFill>
                  <a:srgbClr val="FF0000"/>
                </a:solidFill>
              </a:rPr>
              <a:t> </a:t>
            </a:r>
            <a:r>
              <a:rPr lang="en-US" b="1" u="sng" dirty="0" err="1">
                <a:solidFill>
                  <a:srgbClr val="FF0000"/>
                </a:solidFill>
              </a:rPr>
              <a:t>giữa</a:t>
            </a:r>
            <a:r>
              <a:rPr lang="en-US" b="1" u="sng" dirty="0">
                <a:solidFill>
                  <a:srgbClr val="FF0000"/>
                </a:solidFill>
              </a:rPr>
              <a:t> </a:t>
            </a:r>
            <a:r>
              <a:rPr lang="en-US" b="1" u="sng" dirty="0" err="1">
                <a:solidFill>
                  <a:srgbClr val="FF0000"/>
                </a:solidFill>
              </a:rPr>
              <a:t>thế</a:t>
            </a:r>
            <a:r>
              <a:rPr lang="en-US" b="1" u="sng" dirty="0">
                <a:solidFill>
                  <a:srgbClr val="FF0000"/>
                </a:solidFill>
              </a:rPr>
              <a:t> </a:t>
            </a:r>
            <a:r>
              <a:rPr lang="en-US" b="1" u="sng" dirty="0" err="1">
                <a:solidFill>
                  <a:srgbClr val="FF0000"/>
                </a:solidFill>
              </a:rPr>
              <a:t>giới</a:t>
            </a:r>
            <a:r>
              <a:rPr lang="en-US" b="1" u="sng" dirty="0">
                <a:solidFill>
                  <a:srgbClr val="FF0000"/>
                </a:solidFill>
              </a:rPr>
              <a:t> </a:t>
            </a:r>
            <a:r>
              <a:rPr lang="en-US" b="1" u="sng" dirty="0" err="1">
                <a:solidFill>
                  <a:srgbClr val="FF0000"/>
                </a:solidFill>
              </a:rPr>
              <a:t>quan</a:t>
            </a:r>
            <a:r>
              <a:rPr lang="en-US" b="1" u="sng" dirty="0">
                <a:solidFill>
                  <a:srgbClr val="FF0000"/>
                </a:solidFill>
              </a:rPr>
              <a:t> </a:t>
            </a:r>
            <a:r>
              <a:rPr lang="en-US" b="1" u="sng" dirty="0" err="1">
                <a:solidFill>
                  <a:srgbClr val="FF0000"/>
                </a:solidFill>
              </a:rPr>
              <a:t>duy</a:t>
            </a:r>
            <a:r>
              <a:rPr lang="en-US" b="1" u="sng" dirty="0">
                <a:solidFill>
                  <a:srgbClr val="FF0000"/>
                </a:solidFill>
              </a:rPr>
              <a:t> </a:t>
            </a:r>
            <a:r>
              <a:rPr lang="en-US" b="1" u="sng" dirty="0" err="1">
                <a:solidFill>
                  <a:srgbClr val="FF0000"/>
                </a:solidFill>
              </a:rPr>
              <a:t>vật</a:t>
            </a:r>
            <a:r>
              <a:rPr lang="en-US" b="1" u="sng" dirty="0">
                <a:solidFill>
                  <a:srgbClr val="FF0000"/>
                </a:solidFill>
              </a:rPr>
              <a:t> </a:t>
            </a:r>
            <a:r>
              <a:rPr lang="en-US" b="1" u="sng" dirty="0" err="1">
                <a:solidFill>
                  <a:srgbClr val="FF0000"/>
                </a:solidFill>
              </a:rPr>
              <a:t>và</a:t>
            </a:r>
            <a:r>
              <a:rPr lang="en-US" b="1" u="sng" dirty="0">
                <a:solidFill>
                  <a:srgbClr val="FF0000"/>
                </a:solidFill>
              </a:rPr>
              <a:t> </a:t>
            </a:r>
            <a:r>
              <a:rPr lang="en-US" b="1" u="sng" dirty="0" err="1">
                <a:solidFill>
                  <a:srgbClr val="FF0000"/>
                </a:solidFill>
              </a:rPr>
              <a:t>phương</a:t>
            </a:r>
            <a:r>
              <a:rPr lang="en-US" b="1" u="sng" dirty="0">
                <a:solidFill>
                  <a:srgbClr val="FF0000"/>
                </a:solidFill>
              </a:rPr>
              <a:t> </a:t>
            </a:r>
            <a:r>
              <a:rPr lang="en-US" b="1" u="sng" dirty="0" err="1">
                <a:solidFill>
                  <a:srgbClr val="FF0000"/>
                </a:solidFill>
              </a:rPr>
              <a:t>pháp</a:t>
            </a:r>
            <a:r>
              <a:rPr lang="en-US" b="1" u="sng" dirty="0">
                <a:solidFill>
                  <a:srgbClr val="FF0000"/>
                </a:solidFill>
              </a:rPr>
              <a:t> </a:t>
            </a:r>
            <a:r>
              <a:rPr lang="en-US" b="1" u="sng" dirty="0" err="1">
                <a:solidFill>
                  <a:srgbClr val="FF0000"/>
                </a:solidFill>
              </a:rPr>
              <a:t>luận</a:t>
            </a:r>
            <a:r>
              <a:rPr lang="en-US" b="1" u="sng" dirty="0">
                <a:solidFill>
                  <a:srgbClr val="FF0000"/>
                </a:solidFill>
              </a:rPr>
              <a:t> </a:t>
            </a:r>
            <a:r>
              <a:rPr lang="en-US" b="1" u="sng" dirty="0" err="1">
                <a:solidFill>
                  <a:srgbClr val="FF0000"/>
                </a:solidFill>
              </a:rPr>
              <a:t>biện</a:t>
            </a:r>
            <a:r>
              <a:rPr lang="en-US" b="1" u="sng" dirty="0">
                <a:solidFill>
                  <a:srgbClr val="FF0000"/>
                </a:solidFill>
              </a:rPr>
              <a:t> </a:t>
            </a:r>
            <a:r>
              <a:rPr lang="en-US" b="1" u="sng" dirty="0" err="1">
                <a:solidFill>
                  <a:srgbClr val="FF0000"/>
                </a:solidFill>
              </a:rPr>
              <a:t>chứng</a:t>
            </a:r>
            <a:r>
              <a:rPr lang="en-US" b="1" u="sng" dirty="0">
                <a:solidFill>
                  <a:srgbClr val="FF0000"/>
                </a:solidFill>
              </a:rPr>
              <a:t>:</a:t>
            </a:r>
            <a:r>
              <a:rPr lang="vi-VN" b="1" u="sng" dirty="0">
                <a:solidFill>
                  <a:srgbClr val="FF0000"/>
                </a:solidFill>
              </a:rPr>
              <a:t> </a:t>
            </a:r>
            <a:r>
              <a:rPr lang="vi-VN" dirty="0">
                <a:solidFill>
                  <a:schemeClr val="tx1"/>
                </a:solidFill>
                <a:latin typeface="Time New Roman"/>
              </a:rPr>
              <a:t>(Học sinh tự học)</a:t>
            </a:r>
          </a:p>
          <a:p>
            <a:pPr marL="68580" indent="0">
              <a:buNone/>
            </a:pPr>
            <a:endParaRPr lang="vi-VN" dirty="0">
              <a:solidFill>
                <a:schemeClr val="tx1"/>
              </a:solidFill>
              <a:latin typeface="Time New Roman"/>
            </a:endParaRPr>
          </a:p>
          <a:p>
            <a:pPr marL="68580" indent="0">
              <a:buNone/>
            </a:pPr>
            <a:endParaRPr lang="vi-VN" dirty="0">
              <a:solidFill>
                <a:schemeClr val="tx1"/>
              </a:solidFill>
              <a:latin typeface="Time New Roman"/>
            </a:endParaRPr>
          </a:p>
          <a:p>
            <a:pPr marL="68580" indent="0">
              <a:buNone/>
            </a:pPr>
            <a:endParaRPr lang="vi-VN" dirty="0">
              <a:solidFill>
                <a:schemeClr val="tx1"/>
              </a:solidFill>
              <a:latin typeface="Time New Roman"/>
            </a:endParaRPr>
          </a:p>
          <a:p>
            <a:pPr marL="68580" indent="0">
              <a:buNone/>
            </a:pPr>
            <a:endParaRPr lang="vi-VN" dirty="0">
              <a:solidFill>
                <a:schemeClr val="tx1"/>
              </a:solidFill>
              <a:latin typeface="Time New Roman"/>
            </a:endParaRPr>
          </a:p>
          <a:p>
            <a:pPr marL="68580" indent="0">
              <a:buNone/>
            </a:pPr>
            <a:r>
              <a:rPr lang="vi-VN" dirty="0">
                <a:solidFill>
                  <a:schemeClr val="tx1"/>
                </a:solidFill>
                <a:latin typeface="Time New Roman"/>
              </a:rPr>
              <a:t>    </a:t>
            </a:r>
            <a:r>
              <a:rPr lang="vi-VN" sz="3200" dirty="0">
                <a:solidFill>
                  <a:srgbClr val="002060"/>
                </a:solidFill>
                <a:latin typeface="Time New Roman"/>
              </a:rPr>
              <a:t>* </a:t>
            </a:r>
            <a:r>
              <a:rPr lang="vi-VN" sz="3200" b="1" u="sng" dirty="0">
                <a:solidFill>
                  <a:srgbClr val="002060"/>
                </a:solidFill>
                <a:latin typeface="Time New Roman"/>
              </a:rPr>
              <a:t>Dặn dò:</a:t>
            </a:r>
          </a:p>
          <a:p>
            <a:pPr marL="68580" indent="0">
              <a:buNone/>
            </a:pPr>
            <a:r>
              <a:rPr lang="vi-VN" dirty="0"/>
              <a:t>   </a:t>
            </a:r>
            <a:r>
              <a:rPr lang="en-US" b="1" u="sng" dirty="0" err="1">
                <a:solidFill>
                  <a:schemeClr val="tx1"/>
                </a:solidFill>
                <a:latin typeface="+mj-lt"/>
              </a:rPr>
              <a:t>Câu</a:t>
            </a:r>
            <a:r>
              <a:rPr lang="en-US" b="1" u="sng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1" u="sng" dirty="0" err="1">
                <a:solidFill>
                  <a:schemeClr val="tx1"/>
                </a:solidFill>
                <a:latin typeface="+mj-lt"/>
              </a:rPr>
              <a:t>hỏi</a:t>
            </a:r>
            <a:r>
              <a:rPr lang="en-US" b="1" u="sng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1" u="sng" dirty="0" err="1">
                <a:solidFill>
                  <a:schemeClr val="tx1"/>
                </a:solidFill>
                <a:latin typeface="+mj-lt"/>
              </a:rPr>
              <a:t>và</a:t>
            </a:r>
            <a:r>
              <a:rPr lang="en-US" b="1" u="sng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1" u="sng" dirty="0" err="1">
                <a:solidFill>
                  <a:schemeClr val="tx1"/>
                </a:solidFill>
                <a:latin typeface="+mj-lt"/>
              </a:rPr>
              <a:t>bài</a:t>
            </a:r>
            <a:r>
              <a:rPr lang="en-US" b="1" u="sng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1" u="sng" dirty="0" err="1">
                <a:solidFill>
                  <a:schemeClr val="tx1"/>
                </a:solidFill>
                <a:latin typeface="+mj-lt"/>
              </a:rPr>
              <a:t>tập</a:t>
            </a:r>
            <a:r>
              <a:rPr lang="en-US" dirty="0">
                <a:solidFill>
                  <a:schemeClr val="tx1"/>
                </a:solidFill>
                <a:latin typeface="+mj-lt"/>
              </a:rPr>
              <a:t>: </a:t>
            </a:r>
            <a:r>
              <a:rPr lang="en-US" b="1" dirty="0" err="1">
                <a:solidFill>
                  <a:schemeClr val="tx1"/>
                </a:solidFill>
                <a:latin typeface="+mj-lt"/>
              </a:rPr>
              <a:t>Câu</a:t>
            </a:r>
            <a:r>
              <a:rPr lang="en-US" b="1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+mj-lt"/>
              </a:rPr>
              <a:t>hỏi</a:t>
            </a:r>
            <a:r>
              <a:rPr lang="en-US" b="1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+mj-lt"/>
              </a:rPr>
              <a:t>số</a:t>
            </a:r>
            <a:r>
              <a:rPr lang="en-US" b="1" dirty="0">
                <a:solidFill>
                  <a:schemeClr val="tx1"/>
                </a:solidFill>
                <a:latin typeface="+mj-lt"/>
              </a:rPr>
              <a:t> 1 </a:t>
            </a:r>
            <a:r>
              <a:rPr lang="en-US" b="1" dirty="0" err="1">
                <a:solidFill>
                  <a:schemeClr val="tx1"/>
                </a:solidFill>
                <a:latin typeface="+mj-lt"/>
              </a:rPr>
              <a:t>và</a:t>
            </a:r>
            <a:r>
              <a:rPr lang="en-US" b="1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+mj-lt"/>
              </a:rPr>
              <a:t>số</a:t>
            </a:r>
            <a:r>
              <a:rPr lang="en-US" b="1" dirty="0">
                <a:solidFill>
                  <a:schemeClr val="tx1"/>
                </a:solidFill>
                <a:latin typeface="+mj-lt"/>
              </a:rPr>
              <a:t> 2 </a:t>
            </a:r>
            <a:r>
              <a:rPr lang="en-US" b="1" dirty="0" err="1">
                <a:solidFill>
                  <a:schemeClr val="tx1"/>
                </a:solidFill>
                <a:latin typeface="+mj-lt"/>
              </a:rPr>
              <a:t>Học</a:t>
            </a:r>
            <a:r>
              <a:rPr lang="en-US" b="1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+mj-lt"/>
              </a:rPr>
              <a:t>sinh</a:t>
            </a:r>
            <a:r>
              <a:rPr lang="en-US" b="1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+mj-lt"/>
              </a:rPr>
              <a:t>tự</a:t>
            </a:r>
            <a:r>
              <a:rPr lang="en-US" b="1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+mj-lt"/>
              </a:rPr>
              <a:t>làm</a:t>
            </a:r>
            <a:r>
              <a:rPr lang="en-US" b="1" dirty="0">
                <a:solidFill>
                  <a:schemeClr val="tx1"/>
                </a:solidFill>
                <a:latin typeface="+mj-lt"/>
              </a:rPr>
              <a:t> </a:t>
            </a:r>
          </a:p>
          <a:p>
            <a:pPr marL="6858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7504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2057400" y="1003300"/>
            <a:ext cx="6096000" cy="4940300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r"/>
            <a:r>
              <a:rPr lang="en-US" sz="3600" b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...    </a:t>
            </a:r>
          </a:p>
        </p:txBody>
      </p:sp>
      <p:sp>
        <p:nvSpPr>
          <p:cNvPr id="4" name="Oval 3"/>
          <p:cNvSpPr/>
          <p:nvPr/>
        </p:nvSpPr>
        <p:spPr>
          <a:xfrm>
            <a:off x="2438400" y="2273300"/>
            <a:ext cx="2057400" cy="1612900"/>
          </a:xfrm>
          <a:prstGeom prst="ellipse">
            <a:avLst/>
          </a:prstGeom>
          <a:solidFill>
            <a:srgbClr val="66FF66"/>
          </a:solidFill>
          <a:ln w="5715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8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Hóa</a:t>
            </a:r>
            <a:r>
              <a:rPr lang="en-US" sz="3200" b="1" dirty="0">
                <a:solidFill>
                  <a:srgbClr val="008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solidFill>
                  <a:srgbClr val="008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học</a:t>
            </a:r>
            <a:endParaRPr lang="en-US" sz="3200" b="1" dirty="0">
              <a:solidFill>
                <a:srgbClr val="008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Regular Pentagon 4"/>
          <p:cNvSpPr/>
          <p:nvPr/>
        </p:nvSpPr>
        <p:spPr>
          <a:xfrm>
            <a:off x="4876800" y="1790700"/>
            <a:ext cx="2171700" cy="1727200"/>
          </a:xfrm>
          <a:prstGeom prst="pentagon">
            <a:avLst/>
          </a:prstGeom>
          <a:solidFill>
            <a:srgbClr val="00CCFF"/>
          </a:solidFill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Sinh</a:t>
            </a:r>
            <a:r>
              <a:rPr lang="en-US" sz="3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học</a:t>
            </a:r>
            <a:endParaRPr lang="en-US" sz="3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Hexagon 5"/>
          <p:cNvSpPr/>
          <p:nvPr/>
        </p:nvSpPr>
        <p:spPr>
          <a:xfrm>
            <a:off x="4267200" y="3886200"/>
            <a:ext cx="1981200" cy="1676400"/>
          </a:xfrm>
          <a:prstGeom prst="hexagon">
            <a:avLst/>
          </a:prstGeom>
          <a:solidFill>
            <a:srgbClr val="FF66FF"/>
          </a:solidFill>
          <a:ln w="57150">
            <a:solidFill>
              <a:srgbClr val="CC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Lịch</a:t>
            </a:r>
            <a:r>
              <a:rPr lang="en-US" sz="3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2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sử</a:t>
            </a:r>
            <a:endParaRPr lang="en-US" sz="3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2000" y="838200"/>
            <a:ext cx="5775940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Triết</a:t>
            </a:r>
            <a:r>
              <a:rPr lang="en-US" sz="3600" b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học</a:t>
            </a:r>
            <a:endParaRPr lang="en-US" sz="3600" b="1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sz="3600" b="1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sz="3600" b="1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sz="3600" b="1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sz="3600" b="1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sz="3600" b="1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sz="3600" b="1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sz="3600" b="1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sz="3600" b="1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3600" b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=&gt; </a:t>
            </a:r>
            <a:r>
              <a:rPr lang="en-US" sz="3600" b="1" dirty="0" err="1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Quy</a:t>
            </a:r>
            <a:r>
              <a:rPr lang="en-US" sz="3600" b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luật</a:t>
            </a:r>
            <a:r>
              <a:rPr lang="en-US" sz="3600" b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chung</a:t>
            </a:r>
            <a:r>
              <a:rPr lang="en-US" sz="3600" b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nhất</a:t>
            </a:r>
            <a:endParaRPr lang="en-US" sz="3600" b="1" dirty="0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Flowchart: Connector 8"/>
          <p:cNvSpPr/>
          <p:nvPr/>
        </p:nvSpPr>
        <p:spPr>
          <a:xfrm>
            <a:off x="2993701" y="4267200"/>
            <a:ext cx="968699" cy="762000"/>
          </a:xfrm>
          <a:prstGeom prst="flowChartConnector">
            <a:avLst/>
          </a:prstGeom>
          <a:solidFill>
            <a:schemeClr val="accent3">
              <a:lumMod val="60000"/>
              <a:lumOff val="4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solidFill>
                  <a:schemeClr val="tx1"/>
                </a:solidFill>
              </a:rPr>
              <a:t>Văn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học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0" name="Diamond 9"/>
          <p:cNvSpPr/>
          <p:nvPr/>
        </p:nvSpPr>
        <p:spPr>
          <a:xfrm>
            <a:off x="3581400" y="1467534"/>
            <a:ext cx="1676400" cy="894666"/>
          </a:xfrm>
          <a:prstGeom prst="diamond">
            <a:avLst/>
          </a:prstGeom>
          <a:solidFill>
            <a:schemeClr val="accent5">
              <a:lumMod val="40000"/>
              <a:lumOff val="60000"/>
            </a:schemeClr>
          </a:solidFill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solidFill>
                  <a:schemeClr val="tx1"/>
                </a:solidFill>
              </a:rPr>
              <a:t>Toán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học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1" name="Trapezoid 10"/>
          <p:cNvSpPr/>
          <p:nvPr/>
        </p:nvSpPr>
        <p:spPr>
          <a:xfrm>
            <a:off x="6477000" y="3886200"/>
            <a:ext cx="1143000" cy="609600"/>
          </a:xfrm>
          <a:prstGeom prst="trapezoid">
            <a:avLst/>
          </a:prstGeom>
          <a:solidFill>
            <a:srgbClr val="FFFF00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Vật</a:t>
            </a:r>
            <a:r>
              <a:rPr lang="en-US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r>
              <a:rPr lang="en-US" b="1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lý</a:t>
            </a:r>
            <a:endParaRPr lang="en-US" b="1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4216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4" grpId="0" animBg="1"/>
      <p:bldP spid="5" grpId="0" animBg="1"/>
      <p:bldP spid="6" grpId="0" animBg="1"/>
      <p:bldP spid="8" grpId="0"/>
      <p:bldP spid="9" grpId="0" animBg="1"/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924800" cy="1143000"/>
          </a:xfrm>
        </p:spPr>
        <p:txBody>
          <a:bodyPr anchor="t">
            <a:normAutofit fontScale="90000"/>
          </a:bodyPr>
          <a:lstStyle/>
          <a:p>
            <a:r>
              <a:rPr lang="en-US" sz="2700" b="1" u="sng" dirty="0" err="1">
                <a:solidFill>
                  <a:srgbClr val="C00000"/>
                </a:solidFill>
              </a:rPr>
              <a:t>Bài</a:t>
            </a:r>
            <a:r>
              <a:rPr lang="en-US" sz="2700" b="1" u="sng" dirty="0">
                <a:solidFill>
                  <a:srgbClr val="C00000"/>
                </a:solidFill>
              </a:rPr>
              <a:t> 1</a:t>
            </a:r>
            <a:r>
              <a:rPr lang="en-US" sz="2700" b="1" dirty="0">
                <a:solidFill>
                  <a:srgbClr val="C00000"/>
                </a:solidFill>
              </a:rPr>
              <a:t>: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sz="3100" b="1" dirty="0">
                <a:solidFill>
                  <a:srgbClr val="C00000"/>
                </a:solidFill>
              </a:rPr>
              <a:t>THẾ GIỚI QUAN DUY VẬT VÀ PHƯƠNG </a:t>
            </a:r>
            <a:br>
              <a:rPr lang="en-US" sz="3100" b="1" dirty="0">
                <a:solidFill>
                  <a:srgbClr val="C00000"/>
                </a:solidFill>
              </a:rPr>
            </a:br>
            <a:r>
              <a:rPr lang="en-US" sz="3100" b="1" dirty="0">
                <a:solidFill>
                  <a:srgbClr val="C00000"/>
                </a:solidFill>
              </a:rPr>
              <a:t>             PHÁP LUẬN BIỆN CHỨNG</a:t>
            </a:r>
            <a:r>
              <a:rPr lang="en-US" sz="3100" dirty="0">
                <a:solidFill>
                  <a:srgbClr val="C00000"/>
                </a:solidFill>
              </a:rPr>
              <a:t>       </a:t>
            </a:r>
            <a:r>
              <a:rPr lang="en-US" sz="2700" b="1" dirty="0">
                <a:solidFill>
                  <a:srgbClr val="C00000"/>
                </a:solidFill>
              </a:rPr>
              <a:t>(2 </a:t>
            </a:r>
            <a:r>
              <a:rPr lang="en-US" sz="2700" b="1" dirty="0" err="1">
                <a:solidFill>
                  <a:srgbClr val="C00000"/>
                </a:solidFill>
              </a:rPr>
              <a:t>Tiết</a:t>
            </a:r>
            <a:r>
              <a:rPr lang="en-US" sz="2700" b="1" dirty="0">
                <a:solidFill>
                  <a:srgbClr val="C00000"/>
                </a:solidFill>
              </a:rPr>
              <a:t>) </a:t>
            </a:r>
            <a:r>
              <a:rPr lang="en-US" sz="3100" dirty="0"/>
              <a:t>	</a:t>
            </a:r>
            <a:r>
              <a:rPr lang="en-US" dirty="0"/>
              <a:t>                                </a:t>
            </a:r>
            <a:r>
              <a:rPr lang="en-US" b="1" dirty="0"/>
              <a:t>                                                                              </a:t>
            </a:r>
            <a:br>
              <a:rPr lang="en-US" dirty="0"/>
            </a:b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/>
          <a:lstStyle/>
          <a:p>
            <a:pPr marL="68580" indent="0">
              <a:buNone/>
            </a:pPr>
            <a:r>
              <a:rPr lang="en-US" b="1" dirty="0">
                <a:solidFill>
                  <a:srgbClr val="FF0000"/>
                </a:solidFill>
              </a:rPr>
              <a:t>1. </a:t>
            </a:r>
            <a:r>
              <a:rPr lang="en-US" b="1" u="sng" dirty="0" err="1">
                <a:solidFill>
                  <a:srgbClr val="FF0000"/>
                </a:solidFill>
              </a:rPr>
              <a:t>Thế</a:t>
            </a:r>
            <a:r>
              <a:rPr lang="en-US" b="1" u="sng" dirty="0">
                <a:solidFill>
                  <a:srgbClr val="FF0000"/>
                </a:solidFill>
              </a:rPr>
              <a:t> </a:t>
            </a:r>
            <a:r>
              <a:rPr lang="en-US" b="1" u="sng" dirty="0" err="1">
                <a:solidFill>
                  <a:srgbClr val="FF0000"/>
                </a:solidFill>
              </a:rPr>
              <a:t>giới</a:t>
            </a:r>
            <a:r>
              <a:rPr lang="en-US" b="1" u="sng" dirty="0">
                <a:solidFill>
                  <a:srgbClr val="FF0000"/>
                </a:solidFill>
              </a:rPr>
              <a:t> </a:t>
            </a:r>
            <a:r>
              <a:rPr lang="en-US" b="1" u="sng" dirty="0" err="1">
                <a:solidFill>
                  <a:srgbClr val="FF0000"/>
                </a:solidFill>
              </a:rPr>
              <a:t>quan</a:t>
            </a:r>
            <a:r>
              <a:rPr lang="en-US" b="1" u="sng" dirty="0">
                <a:solidFill>
                  <a:srgbClr val="FF0000"/>
                </a:solidFill>
              </a:rPr>
              <a:t> </a:t>
            </a:r>
            <a:r>
              <a:rPr lang="en-US" b="1" u="sng" dirty="0" err="1">
                <a:solidFill>
                  <a:srgbClr val="FF0000"/>
                </a:solidFill>
              </a:rPr>
              <a:t>và</a:t>
            </a:r>
            <a:r>
              <a:rPr lang="en-US" b="1" u="sng" dirty="0">
                <a:solidFill>
                  <a:srgbClr val="FF0000"/>
                </a:solidFill>
              </a:rPr>
              <a:t> </a:t>
            </a:r>
            <a:r>
              <a:rPr lang="en-US" b="1" u="sng" dirty="0" err="1">
                <a:solidFill>
                  <a:srgbClr val="FF0000"/>
                </a:solidFill>
              </a:rPr>
              <a:t>phương</a:t>
            </a:r>
            <a:r>
              <a:rPr lang="en-US" b="1" u="sng" dirty="0">
                <a:solidFill>
                  <a:srgbClr val="FF0000"/>
                </a:solidFill>
              </a:rPr>
              <a:t> </a:t>
            </a:r>
            <a:r>
              <a:rPr lang="en-US" b="1" u="sng" dirty="0" err="1">
                <a:solidFill>
                  <a:srgbClr val="FF0000"/>
                </a:solidFill>
              </a:rPr>
              <a:t>pháp</a:t>
            </a:r>
            <a:r>
              <a:rPr lang="en-US" b="1" u="sng" dirty="0">
                <a:solidFill>
                  <a:srgbClr val="FF0000"/>
                </a:solidFill>
              </a:rPr>
              <a:t> </a:t>
            </a:r>
            <a:r>
              <a:rPr lang="en-US" b="1" u="sng" dirty="0" err="1">
                <a:solidFill>
                  <a:srgbClr val="FF0000"/>
                </a:solidFill>
              </a:rPr>
              <a:t>luận</a:t>
            </a:r>
            <a:r>
              <a:rPr lang="en-US" b="1" u="sng" dirty="0">
                <a:solidFill>
                  <a:srgbClr val="FF0000"/>
                </a:solidFill>
              </a:rPr>
              <a:t>: </a:t>
            </a:r>
            <a:endParaRPr lang="en-US" dirty="0">
              <a:solidFill>
                <a:srgbClr val="FF0000"/>
              </a:solidFill>
            </a:endParaRPr>
          </a:p>
          <a:p>
            <a:pPr marL="68580" indent="0">
              <a:buNone/>
            </a:pPr>
            <a:r>
              <a:rPr lang="en-US" b="1" dirty="0" err="1">
                <a:solidFill>
                  <a:srgbClr val="0000FF"/>
                </a:solidFill>
              </a:rPr>
              <a:t>a.</a:t>
            </a:r>
            <a:r>
              <a:rPr lang="en-US" b="1" u="sng" dirty="0" err="1">
                <a:solidFill>
                  <a:srgbClr val="0000FF"/>
                </a:solidFill>
              </a:rPr>
              <a:t>Vai</a:t>
            </a:r>
            <a:r>
              <a:rPr lang="en-US" b="1" u="sng" dirty="0">
                <a:solidFill>
                  <a:srgbClr val="0000FF"/>
                </a:solidFill>
              </a:rPr>
              <a:t> </a:t>
            </a:r>
            <a:r>
              <a:rPr lang="en-US" b="1" u="sng" dirty="0" err="1">
                <a:solidFill>
                  <a:srgbClr val="0000FF"/>
                </a:solidFill>
              </a:rPr>
              <a:t>trò</a:t>
            </a:r>
            <a:r>
              <a:rPr lang="en-US" b="1" u="sng" dirty="0">
                <a:solidFill>
                  <a:srgbClr val="0000FF"/>
                </a:solidFill>
              </a:rPr>
              <a:t> </a:t>
            </a:r>
            <a:r>
              <a:rPr lang="en-US" b="1" u="sng" dirty="0" err="1">
                <a:solidFill>
                  <a:srgbClr val="0000FF"/>
                </a:solidFill>
              </a:rPr>
              <a:t>thế</a:t>
            </a:r>
            <a:r>
              <a:rPr lang="en-US" b="1" u="sng" dirty="0">
                <a:solidFill>
                  <a:srgbClr val="0000FF"/>
                </a:solidFill>
              </a:rPr>
              <a:t> </a:t>
            </a:r>
            <a:r>
              <a:rPr lang="en-US" b="1" u="sng" dirty="0" err="1">
                <a:solidFill>
                  <a:srgbClr val="0000FF"/>
                </a:solidFill>
              </a:rPr>
              <a:t>giới</a:t>
            </a:r>
            <a:r>
              <a:rPr lang="en-US" b="1" u="sng" dirty="0">
                <a:solidFill>
                  <a:srgbClr val="0000FF"/>
                </a:solidFill>
              </a:rPr>
              <a:t> </a:t>
            </a:r>
            <a:r>
              <a:rPr lang="en-US" b="1" u="sng" dirty="0" err="1">
                <a:solidFill>
                  <a:srgbClr val="0000FF"/>
                </a:solidFill>
              </a:rPr>
              <a:t>quan</a:t>
            </a:r>
            <a:r>
              <a:rPr lang="en-US" b="1" u="sng" dirty="0">
                <a:solidFill>
                  <a:srgbClr val="0000FF"/>
                </a:solidFill>
              </a:rPr>
              <a:t>, </a:t>
            </a:r>
            <a:r>
              <a:rPr lang="en-US" b="1" u="sng" dirty="0" err="1">
                <a:solidFill>
                  <a:srgbClr val="0000FF"/>
                </a:solidFill>
              </a:rPr>
              <a:t>phương</a:t>
            </a:r>
            <a:r>
              <a:rPr lang="en-US" b="1" u="sng" dirty="0">
                <a:solidFill>
                  <a:srgbClr val="0000FF"/>
                </a:solidFill>
              </a:rPr>
              <a:t> </a:t>
            </a:r>
            <a:r>
              <a:rPr lang="en-US" b="1" u="sng" dirty="0" err="1">
                <a:solidFill>
                  <a:srgbClr val="0000FF"/>
                </a:solidFill>
              </a:rPr>
              <a:t>pháp</a:t>
            </a:r>
            <a:r>
              <a:rPr lang="en-US" b="1" u="sng" dirty="0">
                <a:solidFill>
                  <a:srgbClr val="0000FF"/>
                </a:solidFill>
              </a:rPr>
              <a:t> </a:t>
            </a:r>
            <a:r>
              <a:rPr lang="en-US" b="1" u="sng" dirty="0" err="1">
                <a:solidFill>
                  <a:srgbClr val="0000FF"/>
                </a:solidFill>
              </a:rPr>
              <a:t>luận</a:t>
            </a:r>
            <a:r>
              <a:rPr lang="en-US" b="1" u="sng" dirty="0">
                <a:solidFill>
                  <a:srgbClr val="0000FF"/>
                </a:solidFill>
              </a:rPr>
              <a:t> </a:t>
            </a:r>
            <a:r>
              <a:rPr lang="en-US" b="1" u="sng" dirty="0" err="1">
                <a:solidFill>
                  <a:srgbClr val="0000FF"/>
                </a:solidFill>
              </a:rPr>
              <a:t>của</a:t>
            </a:r>
            <a:r>
              <a:rPr lang="en-US" b="1" u="sng" dirty="0">
                <a:solidFill>
                  <a:srgbClr val="0000FF"/>
                </a:solidFill>
              </a:rPr>
              <a:t> </a:t>
            </a:r>
            <a:r>
              <a:rPr lang="en-US" b="1" u="sng" dirty="0" err="1">
                <a:solidFill>
                  <a:srgbClr val="0000FF"/>
                </a:solidFill>
              </a:rPr>
              <a:t>triết</a:t>
            </a:r>
            <a:r>
              <a:rPr lang="en-US" b="1" u="sng" dirty="0">
                <a:solidFill>
                  <a:srgbClr val="0000FF"/>
                </a:solidFill>
              </a:rPr>
              <a:t> </a:t>
            </a:r>
            <a:r>
              <a:rPr lang="en-US" b="1" u="sng" dirty="0" err="1">
                <a:solidFill>
                  <a:srgbClr val="0000FF"/>
                </a:solidFill>
              </a:rPr>
              <a:t>học</a:t>
            </a:r>
            <a:r>
              <a:rPr lang="en-US" b="1" u="sng" dirty="0">
                <a:solidFill>
                  <a:srgbClr val="0000FF"/>
                </a:solidFill>
              </a:rPr>
              <a:t>:</a:t>
            </a:r>
            <a:r>
              <a:rPr lang="vi-VN" b="1" dirty="0">
                <a:solidFill>
                  <a:srgbClr val="0000FF"/>
                </a:solidFill>
              </a:rPr>
              <a:t> </a:t>
            </a:r>
            <a:r>
              <a:rPr lang="vi-VN" dirty="0">
                <a:solidFill>
                  <a:schemeClr val="tx1"/>
                </a:solidFill>
                <a:latin typeface="Time New Roman"/>
              </a:rPr>
              <a:t>(Học sinh tự học)</a:t>
            </a:r>
            <a:endParaRPr lang="en-US" dirty="0">
              <a:solidFill>
                <a:srgbClr val="0000FF"/>
              </a:solidFill>
              <a:latin typeface="Time New Roman"/>
            </a:endParaRPr>
          </a:p>
          <a:p>
            <a:pPr marL="68580" indent="0">
              <a:buNone/>
            </a:pPr>
            <a:r>
              <a:rPr lang="en-US" b="1" dirty="0" err="1">
                <a:solidFill>
                  <a:srgbClr val="0000FF"/>
                </a:solidFill>
              </a:rPr>
              <a:t>b.</a:t>
            </a:r>
            <a:r>
              <a:rPr lang="en-US" b="1" u="sng" dirty="0" err="1">
                <a:solidFill>
                  <a:srgbClr val="0000FF"/>
                </a:solidFill>
              </a:rPr>
              <a:t>Thế</a:t>
            </a:r>
            <a:r>
              <a:rPr lang="en-US" b="1" u="sng" dirty="0">
                <a:solidFill>
                  <a:srgbClr val="0000FF"/>
                </a:solidFill>
              </a:rPr>
              <a:t> </a:t>
            </a:r>
            <a:r>
              <a:rPr lang="en-US" b="1" u="sng" dirty="0" err="1">
                <a:solidFill>
                  <a:srgbClr val="0000FF"/>
                </a:solidFill>
              </a:rPr>
              <a:t>giới</a:t>
            </a:r>
            <a:r>
              <a:rPr lang="en-US" b="1" u="sng" dirty="0">
                <a:solidFill>
                  <a:srgbClr val="0000FF"/>
                </a:solidFill>
              </a:rPr>
              <a:t> </a:t>
            </a:r>
            <a:r>
              <a:rPr lang="en-US" b="1" u="sng" dirty="0" err="1">
                <a:solidFill>
                  <a:srgbClr val="0000FF"/>
                </a:solidFill>
              </a:rPr>
              <a:t>quan</a:t>
            </a:r>
            <a:r>
              <a:rPr lang="en-US" b="1" u="sng" dirty="0">
                <a:solidFill>
                  <a:srgbClr val="0000FF"/>
                </a:solidFill>
              </a:rPr>
              <a:t> </a:t>
            </a:r>
            <a:r>
              <a:rPr lang="en-US" b="1" u="sng" dirty="0" err="1">
                <a:solidFill>
                  <a:srgbClr val="0000FF"/>
                </a:solidFill>
              </a:rPr>
              <a:t>duy</a:t>
            </a:r>
            <a:r>
              <a:rPr lang="en-US" b="1" u="sng" dirty="0">
                <a:solidFill>
                  <a:srgbClr val="0000FF"/>
                </a:solidFill>
              </a:rPr>
              <a:t> </a:t>
            </a:r>
            <a:r>
              <a:rPr lang="en-US" b="1" u="sng" dirty="0" err="1">
                <a:solidFill>
                  <a:srgbClr val="0000FF"/>
                </a:solidFill>
              </a:rPr>
              <a:t>vật</a:t>
            </a:r>
            <a:r>
              <a:rPr lang="en-US" b="1" u="sng" dirty="0">
                <a:solidFill>
                  <a:srgbClr val="0000FF"/>
                </a:solidFill>
              </a:rPr>
              <a:t> </a:t>
            </a:r>
            <a:r>
              <a:rPr lang="en-US" b="1" u="sng" dirty="0" err="1">
                <a:solidFill>
                  <a:srgbClr val="0000FF"/>
                </a:solidFill>
              </a:rPr>
              <a:t>và</a:t>
            </a:r>
            <a:r>
              <a:rPr lang="en-US" b="1" u="sng" dirty="0">
                <a:solidFill>
                  <a:srgbClr val="0000FF"/>
                </a:solidFill>
              </a:rPr>
              <a:t> </a:t>
            </a:r>
            <a:r>
              <a:rPr lang="en-US" b="1" u="sng" dirty="0" err="1">
                <a:solidFill>
                  <a:srgbClr val="0000FF"/>
                </a:solidFill>
              </a:rPr>
              <a:t>thế</a:t>
            </a:r>
            <a:r>
              <a:rPr lang="en-US" b="1" u="sng" dirty="0">
                <a:solidFill>
                  <a:srgbClr val="0000FF"/>
                </a:solidFill>
              </a:rPr>
              <a:t> </a:t>
            </a:r>
            <a:r>
              <a:rPr lang="en-US" b="1" u="sng" dirty="0" err="1">
                <a:solidFill>
                  <a:srgbClr val="0000FF"/>
                </a:solidFill>
              </a:rPr>
              <a:t>giới</a:t>
            </a:r>
            <a:r>
              <a:rPr lang="en-US" b="1" u="sng" dirty="0">
                <a:solidFill>
                  <a:srgbClr val="0000FF"/>
                </a:solidFill>
              </a:rPr>
              <a:t> </a:t>
            </a:r>
            <a:r>
              <a:rPr lang="en-US" b="1" u="sng" dirty="0" err="1">
                <a:solidFill>
                  <a:srgbClr val="0000FF"/>
                </a:solidFill>
              </a:rPr>
              <a:t>quan</a:t>
            </a:r>
            <a:r>
              <a:rPr lang="en-US" b="1" u="sng" dirty="0">
                <a:solidFill>
                  <a:srgbClr val="0000FF"/>
                </a:solidFill>
              </a:rPr>
              <a:t> </a:t>
            </a:r>
            <a:r>
              <a:rPr lang="en-US" b="1" u="sng" dirty="0" err="1">
                <a:solidFill>
                  <a:srgbClr val="0000FF"/>
                </a:solidFill>
              </a:rPr>
              <a:t>duy</a:t>
            </a:r>
            <a:r>
              <a:rPr lang="en-US" b="1" u="sng" dirty="0">
                <a:solidFill>
                  <a:srgbClr val="0000FF"/>
                </a:solidFill>
              </a:rPr>
              <a:t> </a:t>
            </a:r>
            <a:r>
              <a:rPr lang="en-US" b="1" u="sng" dirty="0" err="1">
                <a:solidFill>
                  <a:srgbClr val="0000FF"/>
                </a:solidFill>
              </a:rPr>
              <a:t>tâm</a:t>
            </a:r>
            <a:r>
              <a:rPr lang="en-US" b="1" u="sng" dirty="0">
                <a:solidFill>
                  <a:srgbClr val="0000FF"/>
                </a:solidFill>
              </a:rPr>
              <a:t>:</a:t>
            </a:r>
            <a:endParaRPr lang="en-US" dirty="0">
              <a:solidFill>
                <a:srgbClr val="0000FF"/>
              </a:solidFill>
            </a:endParaRPr>
          </a:p>
          <a:p>
            <a:pPr marL="68580" indent="0">
              <a:buNone/>
            </a:pPr>
            <a:r>
              <a:rPr lang="en-US" b="1" dirty="0"/>
              <a:t> </a:t>
            </a:r>
            <a:r>
              <a:rPr lang="en-US" b="1" dirty="0">
                <a:solidFill>
                  <a:schemeClr val="tx1"/>
                </a:solidFill>
              </a:rPr>
              <a:t> - </a:t>
            </a:r>
            <a:r>
              <a:rPr lang="en-US" b="1" dirty="0" err="1">
                <a:solidFill>
                  <a:schemeClr val="tx1"/>
                </a:solidFill>
              </a:rPr>
              <a:t>Thế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giới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quan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là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toàn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bộ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những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quan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điểm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và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niềm</a:t>
            </a:r>
            <a:r>
              <a:rPr lang="en-US" b="1" dirty="0">
                <a:solidFill>
                  <a:schemeClr val="tx1"/>
                </a:solidFill>
              </a:rPr>
              <a:t> tin </a:t>
            </a:r>
            <a:r>
              <a:rPr lang="en-US" b="1" dirty="0" err="1">
                <a:solidFill>
                  <a:srgbClr val="C00000"/>
                </a:solidFill>
              </a:rPr>
              <a:t>định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hướng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hoạt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động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của</a:t>
            </a:r>
            <a:r>
              <a:rPr lang="en-US" b="1" dirty="0">
                <a:solidFill>
                  <a:srgbClr val="C00000"/>
                </a:solidFill>
              </a:rPr>
              <a:t> con </a:t>
            </a:r>
            <a:r>
              <a:rPr lang="en-US" b="1" dirty="0" err="1">
                <a:solidFill>
                  <a:srgbClr val="C00000"/>
                </a:solidFill>
              </a:rPr>
              <a:t>người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trong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cuộc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sống</a:t>
            </a:r>
            <a:r>
              <a:rPr lang="en-US" b="1" dirty="0">
                <a:solidFill>
                  <a:schemeClr val="tx1"/>
                </a:solidFill>
              </a:rPr>
              <a:t>.</a:t>
            </a:r>
          </a:p>
          <a:p>
            <a:pPr marL="68580" indent="0">
              <a:buNone/>
            </a:pPr>
            <a:r>
              <a:rPr lang="en-US" b="1" dirty="0">
                <a:solidFill>
                  <a:srgbClr val="FF0066"/>
                </a:solidFill>
              </a:rPr>
              <a:t> </a:t>
            </a:r>
            <a:endParaRPr lang="en-US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6041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533400"/>
            <a:ext cx="7024744" cy="1143000"/>
          </a:xfrm>
        </p:spPr>
        <p:txBody>
          <a:bodyPr anchor="ctr"/>
          <a:lstStyle/>
          <a:p>
            <a:pPr algn="ctr"/>
            <a:r>
              <a:rPr lang="en-US" b="1" u="sng" dirty="0" err="1">
                <a:solidFill>
                  <a:srgbClr val="D6009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Sấm</a:t>
            </a:r>
            <a:r>
              <a:rPr lang="en-US" b="1" u="sng" dirty="0">
                <a:solidFill>
                  <a:srgbClr val="D6009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u="sng" dirty="0" err="1">
                <a:solidFill>
                  <a:srgbClr val="D6009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sét</a:t>
            </a:r>
            <a:endParaRPr lang="en-US" b="1" u="sng" dirty="0">
              <a:solidFill>
                <a:srgbClr val="D60093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775172" y="1424940"/>
            <a:ext cx="3648456" cy="426720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sz="3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         </a:t>
            </a:r>
            <a:r>
              <a:rPr lang="en-US" sz="3200" b="1" u="sng" dirty="0" err="1">
                <a:solidFill>
                  <a:srgbClr val="00CC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Xưa</a:t>
            </a:r>
            <a:endParaRPr lang="en-US" sz="3200" b="1" u="sng" dirty="0">
              <a:solidFill>
                <a:srgbClr val="00CC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68580" indent="0">
              <a:buNone/>
            </a:pPr>
            <a:r>
              <a:rPr lang="en-US" sz="28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- Do </a:t>
            </a:r>
            <a:r>
              <a:rPr lang="en-US" sz="2800" b="1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thần</a:t>
            </a:r>
            <a:r>
              <a:rPr lang="en-US" sz="28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linh</a:t>
            </a:r>
            <a:r>
              <a:rPr lang="en-US" sz="28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tạo</a:t>
            </a:r>
            <a:r>
              <a:rPr lang="en-US" sz="28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ra.</a:t>
            </a:r>
            <a:endParaRPr lang="en-US" sz="2800" b="1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68580" indent="0">
              <a:buNone/>
            </a:pPr>
            <a:r>
              <a:rPr lang="en-US" sz="28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- </a:t>
            </a:r>
            <a:r>
              <a:rPr lang="en-US" sz="2800" b="1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Để</a:t>
            </a:r>
            <a:r>
              <a:rPr lang="en-US" sz="28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ngăn</a:t>
            </a:r>
            <a:r>
              <a:rPr lang="en-US" sz="28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chặn</a:t>
            </a:r>
            <a:r>
              <a:rPr lang="en-US" sz="28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=&gt; </a:t>
            </a:r>
            <a:r>
              <a:rPr lang="en-US" sz="2800" b="1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thờ</a:t>
            </a:r>
            <a:r>
              <a:rPr lang="en-US" sz="28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cúng</a:t>
            </a:r>
            <a:r>
              <a:rPr lang="en-US" sz="28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marL="68580" indent="0">
              <a:buNone/>
            </a:pPr>
            <a:r>
              <a:rPr lang="en-US" sz="28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* </a:t>
            </a:r>
            <a:r>
              <a:rPr lang="en-US" sz="2800" b="1" u="sng" dirty="0" err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Kết</a:t>
            </a:r>
            <a:r>
              <a:rPr lang="en-US" sz="2800" b="1" u="sng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quả</a:t>
            </a:r>
            <a:r>
              <a:rPr lang="en-US" sz="28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  <a:r>
              <a:rPr lang="en-US" sz="2800" b="1" dirty="0" err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sấm</a:t>
            </a:r>
            <a:r>
              <a:rPr lang="en-US" sz="28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sét</a:t>
            </a:r>
            <a:r>
              <a:rPr lang="en-US" sz="28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vẫn</a:t>
            </a:r>
            <a:r>
              <a:rPr lang="en-US" sz="28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đánh</a:t>
            </a:r>
            <a:r>
              <a:rPr lang="en-US" sz="28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chết</a:t>
            </a:r>
            <a:r>
              <a:rPr lang="en-US" sz="28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người</a:t>
            </a:r>
            <a:endParaRPr lang="en-US" sz="2800" b="1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>
          <a:xfrm>
            <a:off x="4596200" y="1511691"/>
            <a:ext cx="3962400" cy="441960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sz="3200" b="1" dirty="0">
                <a:solidFill>
                  <a:srgbClr val="0000FF"/>
                </a:solidFill>
              </a:rPr>
              <a:t>          </a:t>
            </a:r>
            <a:r>
              <a:rPr lang="en-US" sz="2800" b="1" u="sng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Nay</a:t>
            </a:r>
            <a:endParaRPr lang="en-US" sz="2800" b="1" dirty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68580" indent="0">
              <a:buNone/>
            </a:pPr>
            <a:r>
              <a:rPr lang="en-US" sz="28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- Do </a:t>
            </a:r>
            <a:r>
              <a:rPr lang="en-US" sz="2800" b="1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mây</a:t>
            </a:r>
            <a:r>
              <a:rPr lang="en-US" sz="28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mang</a:t>
            </a:r>
            <a:r>
              <a:rPr lang="en-US" sz="28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điện</a:t>
            </a:r>
            <a:r>
              <a:rPr lang="en-US" sz="28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tích</a:t>
            </a:r>
            <a:r>
              <a:rPr lang="en-US" sz="28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trái</a:t>
            </a:r>
            <a:r>
              <a:rPr lang="en-US" sz="28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dấu</a:t>
            </a:r>
            <a:r>
              <a:rPr lang="en-US" sz="28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gây</a:t>
            </a:r>
            <a:r>
              <a:rPr lang="en-US" sz="28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ra.</a:t>
            </a:r>
            <a:endParaRPr lang="en-US" sz="2800" b="1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68580" indent="0">
              <a:buNone/>
            </a:pPr>
            <a:r>
              <a:rPr lang="en-US" sz="28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- </a:t>
            </a:r>
            <a:r>
              <a:rPr lang="en-US" sz="2800" b="1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Để</a:t>
            </a:r>
            <a:r>
              <a:rPr lang="en-US" sz="28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ngăn</a:t>
            </a:r>
            <a:r>
              <a:rPr lang="en-US" sz="28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chặn</a:t>
            </a:r>
            <a:r>
              <a:rPr lang="en-US" sz="28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=&gt; </a:t>
            </a:r>
            <a:r>
              <a:rPr lang="en-US" sz="2800" b="1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cột</a:t>
            </a:r>
            <a:r>
              <a:rPr lang="en-US" sz="28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thu</a:t>
            </a:r>
            <a:r>
              <a:rPr lang="en-US" sz="28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lôi</a:t>
            </a:r>
            <a:r>
              <a:rPr lang="en-US" sz="2800" b="1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marL="68580" indent="0">
              <a:buNone/>
            </a:pPr>
            <a:r>
              <a:rPr lang="en-US" sz="28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* </a:t>
            </a:r>
            <a:r>
              <a:rPr lang="en-US" sz="2800" b="1" u="sng" dirty="0" err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Kết</a:t>
            </a:r>
            <a:r>
              <a:rPr lang="en-US" sz="2800" b="1" u="sng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quả</a:t>
            </a:r>
            <a:r>
              <a:rPr lang="en-US" sz="28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  <a:r>
              <a:rPr lang="en-US" sz="2800" b="1" dirty="0" err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Sét</a:t>
            </a:r>
            <a:r>
              <a:rPr lang="en-US" sz="28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không</a:t>
            </a:r>
            <a:r>
              <a:rPr lang="en-US" sz="28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đánh</a:t>
            </a:r>
            <a:r>
              <a:rPr lang="en-US" sz="28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trúng</a:t>
            </a:r>
            <a:r>
              <a:rPr lang="en-US" sz="28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người</a:t>
            </a:r>
            <a:r>
              <a:rPr lang="en-US" sz="28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nữa</a:t>
            </a:r>
            <a:endParaRPr lang="en-US" sz="2800" b="1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7" name="Straight Connector 6"/>
          <p:cNvCxnSpPr>
            <a:cxnSpLocks/>
          </p:cNvCxnSpPr>
          <p:nvPr/>
        </p:nvCxnSpPr>
        <p:spPr>
          <a:xfrm flipH="1">
            <a:off x="4506328" y="1676400"/>
            <a:ext cx="37957" cy="3419622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le 1">
            <a:extLst>
              <a:ext uri="{FF2B5EF4-FFF2-40B4-BE49-F238E27FC236}">
                <a16:creationId xmlns:a16="http://schemas.microsoft.com/office/drawing/2014/main" id="{E7FB1CD4-DC73-4336-B12E-80E70C6EF968}"/>
              </a:ext>
            </a:extLst>
          </p:cNvPr>
          <p:cNvSpPr txBox="1">
            <a:spLocks/>
          </p:cNvSpPr>
          <p:nvPr/>
        </p:nvSpPr>
        <p:spPr>
          <a:xfrm>
            <a:off x="919999" y="5181600"/>
            <a:ext cx="747074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vi-VN" b="1" dirty="0">
                <a:solidFill>
                  <a:srgbClr val="D6009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=&gt; Nếu quan điểm đúng sẽ định hướng nhận thức hoạt động đúng. </a:t>
            </a:r>
            <a:endParaRPr lang="en-US" b="1" dirty="0">
              <a:solidFill>
                <a:srgbClr val="D60093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5249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0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924800" cy="1143000"/>
          </a:xfrm>
        </p:spPr>
        <p:txBody>
          <a:bodyPr anchor="t">
            <a:normAutofit fontScale="90000"/>
          </a:bodyPr>
          <a:lstStyle/>
          <a:p>
            <a:r>
              <a:rPr lang="en-US" sz="2700" b="1" u="sng" dirty="0" err="1">
                <a:solidFill>
                  <a:srgbClr val="C00000"/>
                </a:solidFill>
              </a:rPr>
              <a:t>Bài</a:t>
            </a:r>
            <a:r>
              <a:rPr lang="en-US" sz="2700" b="1" u="sng" dirty="0">
                <a:solidFill>
                  <a:srgbClr val="C00000"/>
                </a:solidFill>
              </a:rPr>
              <a:t> 1</a:t>
            </a:r>
            <a:r>
              <a:rPr lang="en-US" sz="2700" b="1" dirty="0">
                <a:solidFill>
                  <a:srgbClr val="C00000"/>
                </a:solidFill>
              </a:rPr>
              <a:t>: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sz="3100" b="1" dirty="0">
                <a:solidFill>
                  <a:srgbClr val="C00000"/>
                </a:solidFill>
              </a:rPr>
              <a:t>THẾ GIỚI QUAN DUY VẬT VÀ PHƯƠNG </a:t>
            </a:r>
            <a:br>
              <a:rPr lang="en-US" sz="3100" b="1" dirty="0">
                <a:solidFill>
                  <a:srgbClr val="C00000"/>
                </a:solidFill>
              </a:rPr>
            </a:br>
            <a:r>
              <a:rPr lang="en-US" sz="3100" b="1" dirty="0">
                <a:solidFill>
                  <a:srgbClr val="C00000"/>
                </a:solidFill>
              </a:rPr>
              <a:t>             PHÁP LUẬN BIỆN CHỨNG</a:t>
            </a:r>
            <a:r>
              <a:rPr lang="en-US" sz="3100" dirty="0">
                <a:solidFill>
                  <a:srgbClr val="C00000"/>
                </a:solidFill>
              </a:rPr>
              <a:t>       </a:t>
            </a:r>
            <a:r>
              <a:rPr lang="en-US" sz="2700" b="1" dirty="0">
                <a:solidFill>
                  <a:srgbClr val="C00000"/>
                </a:solidFill>
              </a:rPr>
              <a:t>(2 </a:t>
            </a:r>
            <a:r>
              <a:rPr lang="en-US" sz="2700" b="1" dirty="0" err="1">
                <a:solidFill>
                  <a:srgbClr val="C00000"/>
                </a:solidFill>
              </a:rPr>
              <a:t>Tiết</a:t>
            </a:r>
            <a:r>
              <a:rPr lang="en-US" sz="2700" b="1" dirty="0">
                <a:solidFill>
                  <a:srgbClr val="C00000"/>
                </a:solidFill>
              </a:rPr>
              <a:t>) </a:t>
            </a:r>
            <a:r>
              <a:rPr lang="en-US" sz="3100" dirty="0"/>
              <a:t>	</a:t>
            </a:r>
            <a:r>
              <a:rPr lang="en-US" dirty="0"/>
              <a:t>                                </a:t>
            </a:r>
            <a:r>
              <a:rPr lang="en-US" b="1" dirty="0"/>
              <a:t>                                                                              </a:t>
            </a:r>
            <a:br>
              <a:rPr lang="en-US" dirty="0"/>
            </a:b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/>
          <a:lstStyle/>
          <a:p>
            <a:pPr marL="68580" indent="0">
              <a:buNone/>
            </a:pPr>
            <a:r>
              <a:rPr lang="en-US" b="1" dirty="0">
                <a:solidFill>
                  <a:srgbClr val="FF0000"/>
                </a:solidFill>
              </a:rPr>
              <a:t>1. </a:t>
            </a:r>
            <a:r>
              <a:rPr lang="en-US" b="1" u="sng" dirty="0" err="1">
                <a:solidFill>
                  <a:srgbClr val="FF0000"/>
                </a:solidFill>
              </a:rPr>
              <a:t>Thế</a:t>
            </a:r>
            <a:r>
              <a:rPr lang="en-US" b="1" u="sng" dirty="0">
                <a:solidFill>
                  <a:srgbClr val="FF0000"/>
                </a:solidFill>
              </a:rPr>
              <a:t> </a:t>
            </a:r>
            <a:r>
              <a:rPr lang="en-US" b="1" u="sng" dirty="0" err="1">
                <a:solidFill>
                  <a:srgbClr val="FF0000"/>
                </a:solidFill>
              </a:rPr>
              <a:t>giới</a:t>
            </a:r>
            <a:r>
              <a:rPr lang="en-US" b="1" u="sng" dirty="0">
                <a:solidFill>
                  <a:srgbClr val="FF0000"/>
                </a:solidFill>
              </a:rPr>
              <a:t> </a:t>
            </a:r>
            <a:r>
              <a:rPr lang="en-US" b="1" u="sng" dirty="0" err="1">
                <a:solidFill>
                  <a:srgbClr val="FF0000"/>
                </a:solidFill>
              </a:rPr>
              <a:t>quan</a:t>
            </a:r>
            <a:r>
              <a:rPr lang="en-US" b="1" u="sng" dirty="0">
                <a:solidFill>
                  <a:srgbClr val="FF0000"/>
                </a:solidFill>
              </a:rPr>
              <a:t> </a:t>
            </a:r>
            <a:r>
              <a:rPr lang="en-US" b="1" u="sng" dirty="0" err="1">
                <a:solidFill>
                  <a:srgbClr val="FF0000"/>
                </a:solidFill>
              </a:rPr>
              <a:t>và</a:t>
            </a:r>
            <a:r>
              <a:rPr lang="en-US" b="1" u="sng" dirty="0">
                <a:solidFill>
                  <a:srgbClr val="FF0000"/>
                </a:solidFill>
              </a:rPr>
              <a:t> </a:t>
            </a:r>
            <a:r>
              <a:rPr lang="en-US" b="1" u="sng" dirty="0" err="1">
                <a:solidFill>
                  <a:srgbClr val="FF0000"/>
                </a:solidFill>
              </a:rPr>
              <a:t>phương</a:t>
            </a:r>
            <a:r>
              <a:rPr lang="en-US" b="1" u="sng" dirty="0">
                <a:solidFill>
                  <a:srgbClr val="FF0000"/>
                </a:solidFill>
              </a:rPr>
              <a:t> </a:t>
            </a:r>
            <a:r>
              <a:rPr lang="en-US" b="1" u="sng" dirty="0" err="1">
                <a:solidFill>
                  <a:srgbClr val="FF0000"/>
                </a:solidFill>
              </a:rPr>
              <a:t>pháp</a:t>
            </a:r>
            <a:r>
              <a:rPr lang="en-US" b="1" u="sng" dirty="0">
                <a:solidFill>
                  <a:srgbClr val="FF0000"/>
                </a:solidFill>
              </a:rPr>
              <a:t> </a:t>
            </a:r>
            <a:r>
              <a:rPr lang="en-US" b="1" u="sng" dirty="0" err="1">
                <a:solidFill>
                  <a:srgbClr val="FF0000"/>
                </a:solidFill>
              </a:rPr>
              <a:t>luận</a:t>
            </a:r>
            <a:r>
              <a:rPr lang="en-US" b="1" u="sng" dirty="0">
                <a:solidFill>
                  <a:srgbClr val="FF0000"/>
                </a:solidFill>
              </a:rPr>
              <a:t>: </a:t>
            </a:r>
            <a:endParaRPr lang="en-US" dirty="0">
              <a:solidFill>
                <a:srgbClr val="FF0000"/>
              </a:solidFill>
            </a:endParaRPr>
          </a:p>
          <a:p>
            <a:pPr marL="68580" indent="0">
              <a:buNone/>
            </a:pPr>
            <a:r>
              <a:rPr lang="en-US" b="1" dirty="0" err="1">
                <a:solidFill>
                  <a:srgbClr val="0000FF"/>
                </a:solidFill>
              </a:rPr>
              <a:t>b.</a:t>
            </a:r>
            <a:r>
              <a:rPr lang="en-US" b="1" u="sng" dirty="0" err="1">
                <a:solidFill>
                  <a:srgbClr val="0000FF"/>
                </a:solidFill>
              </a:rPr>
              <a:t>Thế</a:t>
            </a:r>
            <a:r>
              <a:rPr lang="en-US" b="1" u="sng" dirty="0">
                <a:solidFill>
                  <a:srgbClr val="0000FF"/>
                </a:solidFill>
              </a:rPr>
              <a:t> </a:t>
            </a:r>
            <a:r>
              <a:rPr lang="en-US" b="1" u="sng" dirty="0" err="1">
                <a:solidFill>
                  <a:srgbClr val="0000FF"/>
                </a:solidFill>
              </a:rPr>
              <a:t>giới</a:t>
            </a:r>
            <a:r>
              <a:rPr lang="en-US" b="1" u="sng" dirty="0">
                <a:solidFill>
                  <a:srgbClr val="0000FF"/>
                </a:solidFill>
              </a:rPr>
              <a:t> </a:t>
            </a:r>
            <a:r>
              <a:rPr lang="en-US" b="1" u="sng" dirty="0" err="1">
                <a:solidFill>
                  <a:srgbClr val="0000FF"/>
                </a:solidFill>
              </a:rPr>
              <a:t>quan</a:t>
            </a:r>
            <a:r>
              <a:rPr lang="en-US" b="1" u="sng" dirty="0">
                <a:solidFill>
                  <a:srgbClr val="0000FF"/>
                </a:solidFill>
              </a:rPr>
              <a:t> </a:t>
            </a:r>
            <a:r>
              <a:rPr lang="en-US" b="1" u="sng" dirty="0" err="1">
                <a:solidFill>
                  <a:srgbClr val="0000FF"/>
                </a:solidFill>
              </a:rPr>
              <a:t>duy</a:t>
            </a:r>
            <a:r>
              <a:rPr lang="en-US" b="1" u="sng" dirty="0">
                <a:solidFill>
                  <a:srgbClr val="0000FF"/>
                </a:solidFill>
              </a:rPr>
              <a:t> </a:t>
            </a:r>
            <a:r>
              <a:rPr lang="en-US" b="1" u="sng" dirty="0" err="1">
                <a:solidFill>
                  <a:srgbClr val="0000FF"/>
                </a:solidFill>
              </a:rPr>
              <a:t>vật</a:t>
            </a:r>
            <a:r>
              <a:rPr lang="en-US" b="1" u="sng" dirty="0">
                <a:solidFill>
                  <a:srgbClr val="0000FF"/>
                </a:solidFill>
              </a:rPr>
              <a:t> </a:t>
            </a:r>
            <a:r>
              <a:rPr lang="en-US" b="1" u="sng" dirty="0" err="1">
                <a:solidFill>
                  <a:srgbClr val="0000FF"/>
                </a:solidFill>
              </a:rPr>
              <a:t>và</a:t>
            </a:r>
            <a:r>
              <a:rPr lang="en-US" b="1" u="sng" dirty="0">
                <a:solidFill>
                  <a:srgbClr val="0000FF"/>
                </a:solidFill>
              </a:rPr>
              <a:t> </a:t>
            </a:r>
            <a:r>
              <a:rPr lang="en-US" b="1" u="sng" dirty="0" err="1">
                <a:solidFill>
                  <a:srgbClr val="0000FF"/>
                </a:solidFill>
              </a:rPr>
              <a:t>thế</a:t>
            </a:r>
            <a:r>
              <a:rPr lang="en-US" b="1" u="sng" dirty="0">
                <a:solidFill>
                  <a:srgbClr val="0000FF"/>
                </a:solidFill>
              </a:rPr>
              <a:t> </a:t>
            </a:r>
            <a:r>
              <a:rPr lang="en-US" b="1" u="sng" dirty="0" err="1">
                <a:solidFill>
                  <a:srgbClr val="0000FF"/>
                </a:solidFill>
              </a:rPr>
              <a:t>giới</a:t>
            </a:r>
            <a:r>
              <a:rPr lang="en-US" b="1" u="sng" dirty="0">
                <a:solidFill>
                  <a:srgbClr val="0000FF"/>
                </a:solidFill>
              </a:rPr>
              <a:t> </a:t>
            </a:r>
            <a:r>
              <a:rPr lang="en-US" b="1" u="sng" dirty="0" err="1">
                <a:solidFill>
                  <a:srgbClr val="0000FF"/>
                </a:solidFill>
              </a:rPr>
              <a:t>quan</a:t>
            </a:r>
            <a:r>
              <a:rPr lang="en-US" b="1" u="sng" dirty="0">
                <a:solidFill>
                  <a:srgbClr val="0000FF"/>
                </a:solidFill>
              </a:rPr>
              <a:t> </a:t>
            </a:r>
            <a:r>
              <a:rPr lang="en-US" b="1" u="sng" dirty="0" err="1">
                <a:solidFill>
                  <a:srgbClr val="0000FF"/>
                </a:solidFill>
              </a:rPr>
              <a:t>duy</a:t>
            </a:r>
            <a:r>
              <a:rPr lang="en-US" b="1" u="sng" dirty="0">
                <a:solidFill>
                  <a:srgbClr val="0000FF"/>
                </a:solidFill>
              </a:rPr>
              <a:t> </a:t>
            </a:r>
            <a:r>
              <a:rPr lang="en-US" b="1" u="sng" dirty="0" err="1">
                <a:solidFill>
                  <a:srgbClr val="0000FF"/>
                </a:solidFill>
              </a:rPr>
              <a:t>tâm</a:t>
            </a:r>
            <a:r>
              <a:rPr lang="en-US" b="1" u="sng" dirty="0">
                <a:solidFill>
                  <a:srgbClr val="0000FF"/>
                </a:solidFill>
              </a:rPr>
              <a:t>:</a:t>
            </a:r>
            <a:endParaRPr lang="en-US" dirty="0">
              <a:solidFill>
                <a:srgbClr val="0000FF"/>
              </a:solidFill>
            </a:endParaRPr>
          </a:p>
          <a:p>
            <a:pPr marL="68580" indent="0">
              <a:buNone/>
            </a:pPr>
            <a:r>
              <a:rPr lang="en-US" b="1" dirty="0"/>
              <a:t> 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- </a:t>
            </a:r>
            <a:r>
              <a:rPr lang="en-US" b="1" u="sng" dirty="0" err="1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Vấn</a:t>
            </a:r>
            <a:r>
              <a:rPr lang="en-US" b="1" u="sng" dirty="0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u="sng" dirty="0" err="1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đề</a:t>
            </a:r>
            <a:r>
              <a:rPr lang="en-US" b="1" u="sng" dirty="0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u="sng" dirty="0" err="1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cơ</a:t>
            </a:r>
            <a:r>
              <a:rPr lang="en-US" b="1" u="sng" dirty="0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u="sng" dirty="0" err="1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bản</a:t>
            </a:r>
            <a:r>
              <a:rPr lang="en-US" b="1" u="sng" dirty="0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u="sng" dirty="0" err="1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của</a:t>
            </a:r>
            <a:r>
              <a:rPr lang="en-US" b="1" u="sng" dirty="0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u="sng" dirty="0" err="1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triết</a:t>
            </a:r>
            <a:r>
              <a:rPr lang="en-US" b="1" u="sng" dirty="0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u="sng" dirty="0" err="1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học</a:t>
            </a:r>
            <a:r>
              <a:rPr lang="en-US" b="1" u="sng" dirty="0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u="sng" dirty="0" err="1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bao</a:t>
            </a:r>
            <a:r>
              <a:rPr lang="en-US" b="1" u="sng" dirty="0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u="sng" dirty="0" err="1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gồm</a:t>
            </a:r>
            <a:r>
              <a:rPr lang="en-US" b="1" u="sng" dirty="0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u="sng" dirty="0" err="1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hai</a:t>
            </a:r>
            <a:r>
              <a:rPr lang="en-US" b="1" u="sng" dirty="0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u="sng" dirty="0" err="1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mặt</a:t>
            </a:r>
            <a:r>
              <a:rPr lang="en-US" b="1" dirty="0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</a:p>
          <a:p>
            <a:pPr marL="68580" indent="0">
              <a:buNone/>
            </a:pPr>
            <a:r>
              <a:rPr lang="en-US" b="1" dirty="0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+ </a:t>
            </a:r>
            <a:r>
              <a:rPr lang="en-US" b="1" u="sng" dirty="0" err="1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Mặt</a:t>
            </a:r>
            <a:r>
              <a:rPr lang="en-US" b="1" u="sng" dirty="0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u="sng" dirty="0" err="1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thứ</a:t>
            </a:r>
            <a:r>
              <a:rPr lang="en-US" b="1" u="sng" dirty="0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u="sng" dirty="0" err="1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nhất</a:t>
            </a:r>
            <a:r>
              <a:rPr lang="en-US" b="1" dirty="0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  <a:r>
              <a:rPr lang="en-US" b="1" dirty="0" err="1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Giữa</a:t>
            </a:r>
            <a:r>
              <a:rPr lang="en-US" b="1" dirty="0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vật</a:t>
            </a:r>
            <a:r>
              <a:rPr lang="en-US" b="1" dirty="0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chất</a:t>
            </a:r>
            <a:r>
              <a:rPr lang="en-US" b="1" dirty="0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(</a:t>
            </a:r>
            <a:r>
              <a:rPr lang="en-US" b="1" dirty="0" err="1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tồn</a:t>
            </a:r>
            <a:r>
              <a:rPr lang="en-US" b="1" dirty="0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tại</a:t>
            </a:r>
            <a:r>
              <a:rPr lang="en-US" b="1" dirty="0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b="1" dirty="0" err="1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tự</a:t>
            </a:r>
            <a:r>
              <a:rPr lang="en-US" b="1" dirty="0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nhiên</a:t>
            </a:r>
            <a:r>
              <a:rPr lang="en-US" b="1" dirty="0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 </a:t>
            </a:r>
            <a:r>
              <a:rPr lang="en-US" b="1" dirty="0" err="1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và</a:t>
            </a:r>
            <a:r>
              <a:rPr lang="en-US" b="1" dirty="0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ý </a:t>
            </a:r>
            <a:r>
              <a:rPr lang="en-US" b="1" dirty="0" err="1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thức</a:t>
            </a:r>
            <a:r>
              <a:rPr lang="en-US" b="1" dirty="0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(</a:t>
            </a:r>
            <a:r>
              <a:rPr lang="en-US" b="1" dirty="0" err="1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tư</a:t>
            </a:r>
            <a:r>
              <a:rPr lang="en-US" b="1" dirty="0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duy</a:t>
            </a:r>
            <a:r>
              <a:rPr lang="en-US" b="1" dirty="0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b="1" dirty="0" err="1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tinh</a:t>
            </a:r>
            <a:r>
              <a:rPr lang="en-US" b="1" dirty="0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thần</a:t>
            </a:r>
            <a:r>
              <a:rPr lang="en-US" b="1" dirty="0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), </a:t>
            </a:r>
            <a:r>
              <a:rPr lang="en-US" b="1" dirty="0" err="1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cái</a:t>
            </a:r>
            <a:r>
              <a:rPr lang="en-US" b="1" dirty="0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nào</a:t>
            </a:r>
            <a:r>
              <a:rPr lang="en-US" b="1" dirty="0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có</a:t>
            </a:r>
            <a:r>
              <a:rPr lang="en-US" b="1" dirty="0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trước</a:t>
            </a:r>
            <a:r>
              <a:rPr lang="en-US" b="1" dirty="0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b="1" dirty="0" err="1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cái</a:t>
            </a:r>
            <a:r>
              <a:rPr lang="en-US" b="1" dirty="0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nào</a:t>
            </a:r>
            <a:r>
              <a:rPr lang="en-US" b="1" dirty="0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có</a:t>
            </a:r>
            <a:r>
              <a:rPr lang="en-US" b="1" dirty="0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sau</a:t>
            </a:r>
            <a:r>
              <a:rPr lang="en-US" b="1" dirty="0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b="1" dirty="0" err="1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cái</a:t>
            </a:r>
            <a:r>
              <a:rPr lang="en-US" b="1" dirty="0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nào</a:t>
            </a:r>
            <a:r>
              <a:rPr lang="en-US" b="1" dirty="0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quyết</a:t>
            </a:r>
            <a:r>
              <a:rPr lang="en-US" b="1" dirty="0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định</a:t>
            </a:r>
            <a:r>
              <a:rPr lang="en-US" b="1" dirty="0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cái</a:t>
            </a:r>
            <a:r>
              <a:rPr lang="en-US" b="1" dirty="0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nào</a:t>
            </a:r>
            <a:r>
              <a:rPr lang="en-US" b="1" dirty="0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?</a:t>
            </a:r>
          </a:p>
          <a:p>
            <a:pPr marL="68580" indent="0">
              <a:buNone/>
            </a:pPr>
            <a:r>
              <a:rPr lang="en-US" b="1" dirty="0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+ </a:t>
            </a:r>
            <a:r>
              <a:rPr lang="en-US" b="1" u="sng" dirty="0" err="1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Mặt</a:t>
            </a:r>
            <a:r>
              <a:rPr lang="en-US" b="1" u="sng" dirty="0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u="sng" dirty="0" err="1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thứ</a:t>
            </a:r>
            <a:r>
              <a:rPr lang="en-US" b="1" u="sng" dirty="0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u="sng" dirty="0" err="1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hai</a:t>
            </a:r>
            <a:r>
              <a:rPr lang="en-US" b="1" dirty="0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: Con </a:t>
            </a:r>
            <a:r>
              <a:rPr lang="en-US" b="1" dirty="0" err="1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người</a:t>
            </a:r>
            <a:r>
              <a:rPr lang="en-US" b="1" dirty="0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có</a:t>
            </a:r>
            <a:r>
              <a:rPr lang="en-US" b="1" dirty="0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thể</a:t>
            </a:r>
            <a:r>
              <a:rPr lang="en-US" b="1" dirty="0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nhận</a:t>
            </a:r>
            <a:r>
              <a:rPr lang="en-US" b="1" dirty="0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thức</a:t>
            </a:r>
            <a:r>
              <a:rPr lang="en-US" b="1" dirty="0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được</a:t>
            </a:r>
            <a:r>
              <a:rPr lang="en-US" b="1" dirty="0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thế</a:t>
            </a:r>
            <a:r>
              <a:rPr lang="en-US" b="1" dirty="0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giới</a:t>
            </a:r>
            <a:r>
              <a:rPr lang="en-US" b="1" dirty="0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khách</a:t>
            </a:r>
            <a:r>
              <a:rPr lang="en-US" b="1" dirty="0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quan</a:t>
            </a:r>
            <a:r>
              <a:rPr lang="en-US" b="1" dirty="0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hay </a:t>
            </a:r>
            <a:r>
              <a:rPr lang="en-US" b="1" dirty="0" err="1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không</a:t>
            </a:r>
            <a:r>
              <a:rPr lang="en-US" b="1" dirty="0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?</a:t>
            </a:r>
          </a:p>
          <a:p>
            <a:pPr marL="68580" indent="0">
              <a:buNone/>
            </a:pPr>
            <a:endParaRPr lang="en-US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3604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924800" cy="1143000"/>
          </a:xfrm>
        </p:spPr>
        <p:txBody>
          <a:bodyPr anchor="t">
            <a:normAutofit fontScale="90000"/>
          </a:bodyPr>
          <a:lstStyle/>
          <a:p>
            <a:r>
              <a:rPr lang="en-US" sz="2700" b="1" u="sng" dirty="0" err="1">
                <a:solidFill>
                  <a:srgbClr val="C00000"/>
                </a:solidFill>
              </a:rPr>
              <a:t>Bài</a:t>
            </a:r>
            <a:r>
              <a:rPr lang="en-US" sz="2700" b="1" u="sng" dirty="0">
                <a:solidFill>
                  <a:srgbClr val="C00000"/>
                </a:solidFill>
              </a:rPr>
              <a:t> 1</a:t>
            </a:r>
            <a:r>
              <a:rPr lang="en-US" sz="2700" b="1" dirty="0">
                <a:solidFill>
                  <a:srgbClr val="C00000"/>
                </a:solidFill>
              </a:rPr>
              <a:t>: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sz="3100" b="1" dirty="0">
                <a:solidFill>
                  <a:srgbClr val="C00000"/>
                </a:solidFill>
              </a:rPr>
              <a:t>THẾ GIỚI QUAN DUY VẬT VÀ PHƯƠNG </a:t>
            </a:r>
            <a:br>
              <a:rPr lang="en-US" sz="3100" b="1" dirty="0">
                <a:solidFill>
                  <a:srgbClr val="C00000"/>
                </a:solidFill>
              </a:rPr>
            </a:br>
            <a:r>
              <a:rPr lang="en-US" sz="3100" b="1" dirty="0">
                <a:solidFill>
                  <a:srgbClr val="C00000"/>
                </a:solidFill>
              </a:rPr>
              <a:t>             PHÁP LUẬN BIỆN CHỨNG</a:t>
            </a:r>
            <a:r>
              <a:rPr lang="en-US" sz="3100" dirty="0">
                <a:solidFill>
                  <a:srgbClr val="C00000"/>
                </a:solidFill>
              </a:rPr>
              <a:t>       </a:t>
            </a:r>
            <a:r>
              <a:rPr lang="en-US" sz="2700" b="1" dirty="0">
                <a:solidFill>
                  <a:srgbClr val="C00000"/>
                </a:solidFill>
              </a:rPr>
              <a:t>(2 </a:t>
            </a:r>
            <a:r>
              <a:rPr lang="en-US" sz="2700" b="1" dirty="0" err="1">
                <a:solidFill>
                  <a:srgbClr val="C00000"/>
                </a:solidFill>
              </a:rPr>
              <a:t>Tiết</a:t>
            </a:r>
            <a:r>
              <a:rPr lang="en-US" sz="2700" b="1" dirty="0">
                <a:solidFill>
                  <a:srgbClr val="C00000"/>
                </a:solidFill>
              </a:rPr>
              <a:t>) </a:t>
            </a:r>
            <a:r>
              <a:rPr lang="en-US" sz="3100" dirty="0"/>
              <a:t>	</a:t>
            </a:r>
            <a:r>
              <a:rPr lang="en-US" dirty="0"/>
              <a:t>                                </a:t>
            </a:r>
            <a:r>
              <a:rPr lang="en-US" b="1" dirty="0"/>
              <a:t>                                                                              </a:t>
            </a:r>
            <a:br>
              <a:rPr lang="en-US" dirty="0"/>
            </a:b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/>
          <a:lstStyle/>
          <a:p>
            <a:pPr marL="68580" indent="0">
              <a:buNone/>
            </a:pPr>
            <a:r>
              <a:rPr lang="en-US" b="1" dirty="0">
                <a:solidFill>
                  <a:srgbClr val="FF0000"/>
                </a:solidFill>
              </a:rPr>
              <a:t>1. </a:t>
            </a:r>
            <a:r>
              <a:rPr lang="en-US" b="1" u="sng" dirty="0" err="1">
                <a:solidFill>
                  <a:srgbClr val="FF0000"/>
                </a:solidFill>
              </a:rPr>
              <a:t>Thế</a:t>
            </a:r>
            <a:r>
              <a:rPr lang="en-US" b="1" u="sng" dirty="0">
                <a:solidFill>
                  <a:srgbClr val="FF0000"/>
                </a:solidFill>
              </a:rPr>
              <a:t> </a:t>
            </a:r>
            <a:r>
              <a:rPr lang="en-US" b="1" u="sng" dirty="0" err="1">
                <a:solidFill>
                  <a:srgbClr val="FF0000"/>
                </a:solidFill>
              </a:rPr>
              <a:t>giới</a:t>
            </a:r>
            <a:r>
              <a:rPr lang="en-US" b="1" u="sng" dirty="0">
                <a:solidFill>
                  <a:srgbClr val="FF0000"/>
                </a:solidFill>
              </a:rPr>
              <a:t> </a:t>
            </a:r>
            <a:r>
              <a:rPr lang="en-US" b="1" u="sng" dirty="0" err="1">
                <a:solidFill>
                  <a:srgbClr val="FF0000"/>
                </a:solidFill>
              </a:rPr>
              <a:t>quan</a:t>
            </a:r>
            <a:r>
              <a:rPr lang="en-US" b="1" u="sng" dirty="0">
                <a:solidFill>
                  <a:srgbClr val="FF0000"/>
                </a:solidFill>
              </a:rPr>
              <a:t> </a:t>
            </a:r>
            <a:r>
              <a:rPr lang="en-US" b="1" u="sng" dirty="0" err="1">
                <a:solidFill>
                  <a:srgbClr val="FF0000"/>
                </a:solidFill>
              </a:rPr>
              <a:t>và</a:t>
            </a:r>
            <a:r>
              <a:rPr lang="en-US" b="1" u="sng" dirty="0">
                <a:solidFill>
                  <a:srgbClr val="FF0000"/>
                </a:solidFill>
              </a:rPr>
              <a:t> </a:t>
            </a:r>
            <a:r>
              <a:rPr lang="en-US" b="1" u="sng" dirty="0" err="1">
                <a:solidFill>
                  <a:srgbClr val="FF0000"/>
                </a:solidFill>
              </a:rPr>
              <a:t>phương</a:t>
            </a:r>
            <a:r>
              <a:rPr lang="en-US" b="1" u="sng" dirty="0">
                <a:solidFill>
                  <a:srgbClr val="FF0000"/>
                </a:solidFill>
              </a:rPr>
              <a:t> </a:t>
            </a:r>
            <a:r>
              <a:rPr lang="en-US" b="1" u="sng" dirty="0" err="1">
                <a:solidFill>
                  <a:srgbClr val="FF0000"/>
                </a:solidFill>
              </a:rPr>
              <a:t>pháp</a:t>
            </a:r>
            <a:r>
              <a:rPr lang="en-US" b="1" u="sng" dirty="0">
                <a:solidFill>
                  <a:srgbClr val="FF0000"/>
                </a:solidFill>
              </a:rPr>
              <a:t> </a:t>
            </a:r>
            <a:r>
              <a:rPr lang="en-US" b="1" u="sng" dirty="0" err="1">
                <a:solidFill>
                  <a:srgbClr val="FF0000"/>
                </a:solidFill>
              </a:rPr>
              <a:t>luận</a:t>
            </a:r>
            <a:r>
              <a:rPr lang="en-US" b="1" u="sng" dirty="0">
                <a:solidFill>
                  <a:srgbClr val="FF0000"/>
                </a:solidFill>
              </a:rPr>
              <a:t>: </a:t>
            </a:r>
            <a:endParaRPr lang="en-US" dirty="0">
              <a:solidFill>
                <a:srgbClr val="FF0000"/>
              </a:solidFill>
            </a:endParaRPr>
          </a:p>
          <a:p>
            <a:pPr marL="68580" indent="0">
              <a:buNone/>
            </a:pPr>
            <a:r>
              <a:rPr lang="en-US" b="1" dirty="0" err="1">
                <a:solidFill>
                  <a:srgbClr val="0000FF"/>
                </a:solidFill>
              </a:rPr>
              <a:t>b.</a:t>
            </a:r>
            <a:r>
              <a:rPr lang="en-US" b="1" u="sng" dirty="0" err="1">
                <a:solidFill>
                  <a:srgbClr val="0000FF"/>
                </a:solidFill>
              </a:rPr>
              <a:t>Thế</a:t>
            </a:r>
            <a:r>
              <a:rPr lang="en-US" b="1" u="sng" dirty="0">
                <a:solidFill>
                  <a:srgbClr val="0000FF"/>
                </a:solidFill>
              </a:rPr>
              <a:t> </a:t>
            </a:r>
            <a:r>
              <a:rPr lang="en-US" b="1" u="sng" dirty="0" err="1">
                <a:solidFill>
                  <a:srgbClr val="0000FF"/>
                </a:solidFill>
              </a:rPr>
              <a:t>giới</a:t>
            </a:r>
            <a:r>
              <a:rPr lang="en-US" b="1" u="sng" dirty="0">
                <a:solidFill>
                  <a:srgbClr val="0000FF"/>
                </a:solidFill>
              </a:rPr>
              <a:t> </a:t>
            </a:r>
            <a:r>
              <a:rPr lang="en-US" b="1" u="sng" dirty="0" err="1">
                <a:solidFill>
                  <a:srgbClr val="0000FF"/>
                </a:solidFill>
              </a:rPr>
              <a:t>quan</a:t>
            </a:r>
            <a:r>
              <a:rPr lang="en-US" b="1" u="sng" dirty="0">
                <a:solidFill>
                  <a:srgbClr val="0000FF"/>
                </a:solidFill>
              </a:rPr>
              <a:t> </a:t>
            </a:r>
            <a:r>
              <a:rPr lang="en-US" b="1" u="sng" dirty="0" err="1">
                <a:solidFill>
                  <a:srgbClr val="0000FF"/>
                </a:solidFill>
              </a:rPr>
              <a:t>duy</a:t>
            </a:r>
            <a:r>
              <a:rPr lang="en-US" b="1" u="sng" dirty="0">
                <a:solidFill>
                  <a:srgbClr val="0000FF"/>
                </a:solidFill>
              </a:rPr>
              <a:t> </a:t>
            </a:r>
            <a:r>
              <a:rPr lang="en-US" b="1" u="sng" dirty="0" err="1">
                <a:solidFill>
                  <a:srgbClr val="0000FF"/>
                </a:solidFill>
              </a:rPr>
              <a:t>vật</a:t>
            </a:r>
            <a:r>
              <a:rPr lang="en-US" b="1" u="sng" dirty="0">
                <a:solidFill>
                  <a:srgbClr val="0000FF"/>
                </a:solidFill>
              </a:rPr>
              <a:t> </a:t>
            </a:r>
            <a:r>
              <a:rPr lang="en-US" b="1" u="sng" dirty="0" err="1">
                <a:solidFill>
                  <a:srgbClr val="0000FF"/>
                </a:solidFill>
              </a:rPr>
              <a:t>và</a:t>
            </a:r>
            <a:r>
              <a:rPr lang="en-US" b="1" u="sng" dirty="0">
                <a:solidFill>
                  <a:srgbClr val="0000FF"/>
                </a:solidFill>
              </a:rPr>
              <a:t> </a:t>
            </a:r>
            <a:r>
              <a:rPr lang="en-US" b="1" u="sng" dirty="0" err="1">
                <a:solidFill>
                  <a:srgbClr val="0000FF"/>
                </a:solidFill>
              </a:rPr>
              <a:t>thế</a:t>
            </a:r>
            <a:r>
              <a:rPr lang="en-US" b="1" u="sng" dirty="0">
                <a:solidFill>
                  <a:srgbClr val="0000FF"/>
                </a:solidFill>
              </a:rPr>
              <a:t> </a:t>
            </a:r>
            <a:r>
              <a:rPr lang="en-US" b="1" u="sng" dirty="0" err="1">
                <a:solidFill>
                  <a:srgbClr val="0000FF"/>
                </a:solidFill>
              </a:rPr>
              <a:t>giới</a:t>
            </a:r>
            <a:r>
              <a:rPr lang="en-US" b="1" u="sng" dirty="0">
                <a:solidFill>
                  <a:srgbClr val="0000FF"/>
                </a:solidFill>
              </a:rPr>
              <a:t> </a:t>
            </a:r>
            <a:r>
              <a:rPr lang="en-US" b="1" u="sng" dirty="0" err="1">
                <a:solidFill>
                  <a:srgbClr val="0000FF"/>
                </a:solidFill>
              </a:rPr>
              <a:t>quan</a:t>
            </a:r>
            <a:r>
              <a:rPr lang="en-US" b="1" u="sng" dirty="0">
                <a:solidFill>
                  <a:srgbClr val="0000FF"/>
                </a:solidFill>
              </a:rPr>
              <a:t> </a:t>
            </a:r>
            <a:r>
              <a:rPr lang="en-US" b="1" u="sng" dirty="0" err="1">
                <a:solidFill>
                  <a:srgbClr val="0000FF"/>
                </a:solidFill>
              </a:rPr>
              <a:t>duy</a:t>
            </a:r>
            <a:r>
              <a:rPr lang="en-US" b="1" u="sng" dirty="0">
                <a:solidFill>
                  <a:srgbClr val="0000FF"/>
                </a:solidFill>
              </a:rPr>
              <a:t> </a:t>
            </a:r>
            <a:r>
              <a:rPr lang="en-US" b="1" u="sng" dirty="0" err="1">
                <a:solidFill>
                  <a:srgbClr val="0000FF"/>
                </a:solidFill>
              </a:rPr>
              <a:t>tâm</a:t>
            </a:r>
            <a:r>
              <a:rPr lang="en-US" b="1" u="sng" dirty="0">
                <a:solidFill>
                  <a:srgbClr val="0000FF"/>
                </a:solidFill>
              </a:rPr>
              <a:t>:</a:t>
            </a:r>
            <a:endParaRPr lang="en-US" dirty="0">
              <a:solidFill>
                <a:srgbClr val="0000FF"/>
              </a:solidFill>
            </a:endParaRPr>
          </a:p>
          <a:p>
            <a:pPr marL="68580" indent="0">
              <a:buNone/>
            </a:pPr>
            <a:r>
              <a:rPr lang="en-US" dirty="0"/>
              <a:t>   </a:t>
            </a:r>
            <a:r>
              <a:rPr lang="en-US" b="1" dirty="0">
                <a:solidFill>
                  <a:schemeClr val="tx1"/>
                </a:solidFill>
              </a:rPr>
              <a:t>- </a:t>
            </a:r>
            <a:r>
              <a:rPr lang="en-US" b="1" dirty="0" err="1">
                <a:solidFill>
                  <a:schemeClr val="tx1"/>
                </a:solidFill>
              </a:rPr>
              <a:t>Thế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giới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quan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duy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vật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cho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rằng</a:t>
            </a:r>
            <a:r>
              <a:rPr lang="en-US" b="1" dirty="0">
                <a:solidFill>
                  <a:schemeClr val="tx1"/>
                </a:solidFill>
              </a:rPr>
              <a:t>, </a:t>
            </a:r>
            <a:r>
              <a:rPr lang="en-US" b="1" dirty="0" err="1">
                <a:solidFill>
                  <a:schemeClr val="tx1"/>
                </a:solidFill>
              </a:rPr>
              <a:t>giữa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vật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chất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và</a:t>
            </a:r>
            <a:r>
              <a:rPr lang="en-US" b="1" dirty="0">
                <a:solidFill>
                  <a:schemeClr val="tx1"/>
                </a:solidFill>
              </a:rPr>
              <a:t> ý </a:t>
            </a:r>
            <a:r>
              <a:rPr lang="en-US" b="1" dirty="0" err="1">
                <a:solidFill>
                  <a:schemeClr val="tx1"/>
                </a:solidFill>
              </a:rPr>
              <a:t>thức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thì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vật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chất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là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cái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có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trước</a:t>
            </a:r>
            <a:r>
              <a:rPr lang="en-US" b="1" dirty="0">
                <a:solidFill>
                  <a:schemeClr val="tx1"/>
                </a:solidFill>
              </a:rPr>
              <a:t>, </a:t>
            </a:r>
            <a:r>
              <a:rPr lang="en-US" b="1" dirty="0" err="1">
                <a:solidFill>
                  <a:schemeClr val="tx1"/>
                </a:solidFill>
              </a:rPr>
              <a:t>cái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quyết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định</a:t>
            </a:r>
            <a:r>
              <a:rPr lang="en-US" b="1" dirty="0">
                <a:solidFill>
                  <a:schemeClr val="tx1"/>
                </a:solidFill>
              </a:rPr>
              <a:t> ý </a:t>
            </a:r>
            <a:r>
              <a:rPr lang="en-US" b="1" dirty="0" err="1">
                <a:solidFill>
                  <a:schemeClr val="tx1"/>
                </a:solidFill>
              </a:rPr>
              <a:t>thức</a:t>
            </a:r>
            <a:r>
              <a:rPr lang="en-US" b="1" dirty="0">
                <a:solidFill>
                  <a:schemeClr val="tx1"/>
                </a:solidFill>
              </a:rPr>
              <a:t>. </a:t>
            </a:r>
            <a:r>
              <a:rPr lang="en-US" b="1" dirty="0" err="1">
                <a:solidFill>
                  <a:schemeClr val="tx1"/>
                </a:solidFill>
              </a:rPr>
              <a:t>Thế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giới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vật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chất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tồn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tại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khách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quan</a:t>
            </a:r>
            <a:r>
              <a:rPr lang="en-US" b="1" dirty="0">
                <a:solidFill>
                  <a:schemeClr val="tx1"/>
                </a:solidFill>
              </a:rPr>
              <a:t>, </a:t>
            </a:r>
            <a:r>
              <a:rPr lang="en-US" b="1" dirty="0" err="1">
                <a:solidFill>
                  <a:schemeClr val="tx1"/>
                </a:solidFill>
              </a:rPr>
              <a:t>độc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lập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đối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với</a:t>
            </a:r>
            <a:r>
              <a:rPr lang="en-US" b="1" dirty="0">
                <a:solidFill>
                  <a:schemeClr val="tx1"/>
                </a:solidFill>
              </a:rPr>
              <a:t> ý </a:t>
            </a:r>
            <a:r>
              <a:rPr lang="en-US" b="1" dirty="0" err="1">
                <a:solidFill>
                  <a:schemeClr val="tx1"/>
                </a:solidFill>
              </a:rPr>
              <a:t>thức</a:t>
            </a:r>
            <a:r>
              <a:rPr lang="en-US" b="1" dirty="0">
                <a:solidFill>
                  <a:schemeClr val="tx1"/>
                </a:solidFill>
              </a:rPr>
              <a:t> con </a:t>
            </a:r>
            <a:r>
              <a:rPr lang="en-US" b="1" dirty="0" err="1">
                <a:solidFill>
                  <a:schemeClr val="tx1"/>
                </a:solidFill>
              </a:rPr>
              <a:t>người</a:t>
            </a:r>
            <a:r>
              <a:rPr lang="en-US" b="1" dirty="0">
                <a:solidFill>
                  <a:schemeClr val="tx1"/>
                </a:solidFill>
              </a:rPr>
              <a:t>, </a:t>
            </a:r>
            <a:r>
              <a:rPr lang="en-US" b="1" dirty="0" err="1">
                <a:solidFill>
                  <a:schemeClr val="tx1"/>
                </a:solidFill>
              </a:rPr>
              <a:t>không</a:t>
            </a:r>
            <a:r>
              <a:rPr lang="en-US" b="1" dirty="0">
                <a:solidFill>
                  <a:schemeClr val="tx1"/>
                </a:solidFill>
              </a:rPr>
              <a:t> do </a:t>
            </a:r>
            <a:r>
              <a:rPr lang="en-US" b="1" dirty="0" err="1">
                <a:solidFill>
                  <a:schemeClr val="tx1"/>
                </a:solidFill>
              </a:rPr>
              <a:t>ai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sáng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tạo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và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không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ai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có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thể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tiêu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diệt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được</a:t>
            </a:r>
            <a:r>
              <a:rPr lang="en-US" b="1" dirty="0">
                <a:solidFill>
                  <a:schemeClr val="tx1"/>
                </a:solidFill>
              </a:rPr>
              <a:t>.</a:t>
            </a:r>
          </a:p>
          <a:p>
            <a:pPr marL="68580" indent="0">
              <a:buNone/>
            </a:pPr>
            <a:endParaRPr lang="en-US" b="1" dirty="0">
              <a:solidFill>
                <a:schemeClr val="tx1"/>
              </a:solidFill>
            </a:endParaRPr>
          </a:p>
          <a:p>
            <a:pPr marL="68580" indent="0">
              <a:buNone/>
            </a:pPr>
            <a:r>
              <a:rPr lang="en-US" b="1" dirty="0">
                <a:solidFill>
                  <a:schemeClr val="tx1"/>
                </a:solidFill>
              </a:rPr>
              <a:t>   - </a:t>
            </a:r>
            <a:r>
              <a:rPr lang="en-US" b="1" dirty="0" err="1">
                <a:solidFill>
                  <a:schemeClr val="tx1"/>
                </a:solidFill>
              </a:rPr>
              <a:t>Thế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giới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quan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duy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tâm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cho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rằng</a:t>
            </a:r>
            <a:r>
              <a:rPr lang="en-US" b="1" dirty="0">
                <a:solidFill>
                  <a:schemeClr val="tx1"/>
                </a:solidFill>
              </a:rPr>
              <a:t>, ý </a:t>
            </a:r>
            <a:r>
              <a:rPr lang="en-US" b="1" dirty="0" err="1">
                <a:solidFill>
                  <a:schemeClr val="tx1"/>
                </a:solidFill>
              </a:rPr>
              <a:t>thức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là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cái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có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trước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và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là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cái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sản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sinh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ra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giới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tự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nhiên</a:t>
            </a:r>
            <a:r>
              <a:rPr lang="en-US" b="1" dirty="0">
                <a:solidFill>
                  <a:schemeClr val="tx1"/>
                </a:solidFill>
              </a:rPr>
              <a:t>.</a:t>
            </a:r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7504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8B8A10-462D-4196-B152-0192824731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84378"/>
            <a:ext cx="7011436" cy="571948"/>
          </a:xfrm>
        </p:spPr>
        <p:txBody>
          <a:bodyPr>
            <a:noAutofit/>
          </a:bodyPr>
          <a:lstStyle/>
          <a:p>
            <a:r>
              <a:rPr lang="vi-VN" sz="2800" b="1" u="sng" dirty="0">
                <a:solidFill>
                  <a:srgbClr val="002060"/>
                </a:solidFill>
              </a:rPr>
              <a:t>Trường phái duy tâm cho rằng</a:t>
            </a:r>
            <a:endParaRPr lang="en-US" sz="2800" b="1" u="sng" dirty="0">
              <a:solidFill>
                <a:srgbClr val="002060"/>
              </a:solidFill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06C22B8B-215F-4D1D-AE95-0148109C9965}"/>
              </a:ext>
            </a:extLst>
          </p:cNvPr>
          <p:cNvSpPr/>
          <p:nvPr/>
        </p:nvSpPr>
        <p:spPr>
          <a:xfrm>
            <a:off x="4048459" y="1388518"/>
            <a:ext cx="4497318" cy="20062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600" b="1" dirty="0">
                <a:solidFill>
                  <a:srgbClr val="C00000"/>
                </a:solidFill>
              </a:rPr>
              <a:t>Hình dáng cái Bàn (VC)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DBE6FFB-0F9E-4E31-89CE-F806A84B9FE4}"/>
              </a:ext>
            </a:extLst>
          </p:cNvPr>
          <p:cNvSpPr/>
          <p:nvPr/>
        </p:nvSpPr>
        <p:spPr>
          <a:xfrm>
            <a:off x="838200" y="1856791"/>
            <a:ext cx="20574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solidFill>
                  <a:schemeClr val="tx1"/>
                </a:solidFill>
              </a:rPr>
              <a:t>Ý thức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469B472F-C602-4B21-8791-AB349C06332E}"/>
              </a:ext>
            </a:extLst>
          </p:cNvPr>
          <p:cNvSpPr/>
          <p:nvPr/>
        </p:nvSpPr>
        <p:spPr>
          <a:xfrm>
            <a:off x="2943974" y="2015696"/>
            <a:ext cx="1056111" cy="762588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CF1419F-ED72-4E9B-914D-E48BE00EC891}"/>
              </a:ext>
            </a:extLst>
          </p:cNvPr>
          <p:cNvSpPr txBox="1">
            <a:spLocks/>
          </p:cNvSpPr>
          <p:nvPr/>
        </p:nvSpPr>
        <p:spPr>
          <a:xfrm>
            <a:off x="1057559" y="3789781"/>
            <a:ext cx="7256928" cy="5719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>
              <a:buNone/>
            </a:pPr>
            <a:r>
              <a:rPr lang="vi-VN" sz="2800" b="1" dirty="0"/>
              <a:t>=&gt; Ý thức có trước, vật chất có sau, ý thức quyết định vật chất. 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1892594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8B8A10-462D-4196-B152-0192824731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84378"/>
            <a:ext cx="7011436" cy="571948"/>
          </a:xfrm>
        </p:spPr>
        <p:txBody>
          <a:bodyPr>
            <a:noAutofit/>
          </a:bodyPr>
          <a:lstStyle/>
          <a:p>
            <a:r>
              <a:rPr lang="vi-VN" sz="2800" b="1" u="sng" dirty="0">
                <a:solidFill>
                  <a:srgbClr val="002060"/>
                </a:solidFill>
              </a:rPr>
              <a:t>Trường phái duy vật cho rằng</a:t>
            </a:r>
            <a:endParaRPr lang="en-US" sz="2800" b="1" u="sng" dirty="0">
              <a:solidFill>
                <a:srgbClr val="002060"/>
              </a:solidFill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06C22B8B-215F-4D1D-AE95-0148109C9965}"/>
              </a:ext>
            </a:extLst>
          </p:cNvPr>
          <p:cNvSpPr/>
          <p:nvPr/>
        </p:nvSpPr>
        <p:spPr>
          <a:xfrm>
            <a:off x="550850" y="1277766"/>
            <a:ext cx="3760243" cy="20062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600" b="1" dirty="0">
                <a:solidFill>
                  <a:srgbClr val="C00000"/>
                </a:solidFill>
              </a:rPr>
              <a:t>Phải thấy cái Bàn (VC)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DBE6FFB-0F9E-4E31-89CE-F806A84B9FE4}"/>
              </a:ext>
            </a:extLst>
          </p:cNvPr>
          <p:cNvSpPr/>
          <p:nvPr/>
        </p:nvSpPr>
        <p:spPr>
          <a:xfrm>
            <a:off x="5360964" y="1298370"/>
            <a:ext cx="3134889" cy="27276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solidFill>
                  <a:schemeClr val="tx1"/>
                </a:solidFill>
              </a:rPr>
              <a:t>Ý thức của con người mới quyết định sẽ đóng cái bàn theo hình dáng nào.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469B472F-C602-4B21-8791-AB349C06332E}"/>
              </a:ext>
            </a:extLst>
          </p:cNvPr>
          <p:cNvSpPr/>
          <p:nvPr/>
        </p:nvSpPr>
        <p:spPr>
          <a:xfrm>
            <a:off x="4304853" y="1899606"/>
            <a:ext cx="1056111" cy="762588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CF1419F-ED72-4E9B-914D-E48BE00EC891}"/>
              </a:ext>
            </a:extLst>
          </p:cNvPr>
          <p:cNvSpPr txBox="1">
            <a:spLocks/>
          </p:cNvSpPr>
          <p:nvPr/>
        </p:nvSpPr>
        <p:spPr>
          <a:xfrm>
            <a:off x="1066800" y="4653111"/>
            <a:ext cx="7256928" cy="9271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>
              <a:buNone/>
            </a:pPr>
            <a:r>
              <a:rPr lang="vi-VN" sz="2800" b="1" dirty="0"/>
              <a:t>=&gt; Vật chất có trước, ý thức có sau, vật chất quyết </a:t>
            </a:r>
            <a:r>
              <a:rPr lang="vi-VN" sz="2800" b="1"/>
              <a:t>định ý thức. 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9022850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924800" cy="1143000"/>
          </a:xfrm>
        </p:spPr>
        <p:txBody>
          <a:bodyPr anchor="t">
            <a:normAutofit fontScale="90000"/>
          </a:bodyPr>
          <a:lstStyle/>
          <a:p>
            <a:r>
              <a:rPr lang="en-US" sz="2700" b="1" u="sng" dirty="0" err="1">
                <a:solidFill>
                  <a:srgbClr val="C00000"/>
                </a:solidFill>
              </a:rPr>
              <a:t>Bài</a:t>
            </a:r>
            <a:r>
              <a:rPr lang="en-US" sz="2700" b="1" u="sng" dirty="0">
                <a:solidFill>
                  <a:srgbClr val="C00000"/>
                </a:solidFill>
              </a:rPr>
              <a:t> 1</a:t>
            </a:r>
            <a:r>
              <a:rPr lang="en-US" sz="2700" b="1" dirty="0">
                <a:solidFill>
                  <a:srgbClr val="C00000"/>
                </a:solidFill>
              </a:rPr>
              <a:t>: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sz="3100" b="1" dirty="0">
                <a:solidFill>
                  <a:srgbClr val="C00000"/>
                </a:solidFill>
              </a:rPr>
              <a:t>THẾ GIỚI QUAN DUY VẬT VÀ PHƯƠNG </a:t>
            </a:r>
            <a:br>
              <a:rPr lang="en-US" sz="3100" b="1" dirty="0">
                <a:solidFill>
                  <a:srgbClr val="C00000"/>
                </a:solidFill>
              </a:rPr>
            </a:br>
            <a:r>
              <a:rPr lang="en-US" sz="3100" b="1" dirty="0">
                <a:solidFill>
                  <a:srgbClr val="C00000"/>
                </a:solidFill>
              </a:rPr>
              <a:t>             PHÁP LUẬN BIỆN CHỨNG</a:t>
            </a:r>
            <a:r>
              <a:rPr lang="en-US" sz="3100" dirty="0">
                <a:solidFill>
                  <a:srgbClr val="C00000"/>
                </a:solidFill>
              </a:rPr>
              <a:t>       </a:t>
            </a:r>
            <a:r>
              <a:rPr lang="en-US" sz="2700" b="1" dirty="0">
                <a:solidFill>
                  <a:srgbClr val="C00000"/>
                </a:solidFill>
              </a:rPr>
              <a:t>(2 </a:t>
            </a:r>
            <a:r>
              <a:rPr lang="en-US" sz="2700" b="1" dirty="0" err="1">
                <a:solidFill>
                  <a:srgbClr val="C00000"/>
                </a:solidFill>
              </a:rPr>
              <a:t>Tiết</a:t>
            </a:r>
            <a:r>
              <a:rPr lang="en-US" sz="2700" b="1" dirty="0">
                <a:solidFill>
                  <a:srgbClr val="C00000"/>
                </a:solidFill>
              </a:rPr>
              <a:t>) </a:t>
            </a:r>
            <a:r>
              <a:rPr lang="en-US" sz="3100" dirty="0"/>
              <a:t>	</a:t>
            </a:r>
            <a:r>
              <a:rPr lang="en-US" dirty="0"/>
              <a:t>                                </a:t>
            </a:r>
            <a:r>
              <a:rPr lang="en-US" b="1" dirty="0"/>
              <a:t>                                                                              </a:t>
            </a:r>
            <a:br>
              <a:rPr lang="en-US" dirty="0"/>
            </a:b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 fontScale="92500" lnSpcReduction="10000"/>
          </a:bodyPr>
          <a:lstStyle/>
          <a:p>
            <a:pPr marL="68580" indent="0">
              <a:buNone/>
            </a:pPr>
            <a:r>
              <a:rPr lang="en-US" b="1" dirty="0">
                <a:solidFill>
                  <a:srgbClr val="FF0000"/>
                </a:solidFill>
              </a:rPr>
              <a:t>1. </a:t>
            </a:r>
            <a:r>
              <a:rPr lang="en-US" b="1" u="sng" dirty="0" err="1">
                <a:solidFill>
                  <a:srgbClr val="FF0000"/>
                </a:solidFill>
              </a:rPr>
              <a:t>Thế</a:t>
            </a:r>
            <a:r>
              <a:rPr lang="en-US" b="1" u="sng" dirty="0">
                <a:solidFill>
                  <a:srgbClr val="FF0000"/>
                </a:solidFill>
              </a:rPr>
              <a:t> </a:t>
            </a:r>
            <a:r>
              <a:rPr lang="en-US" b="1" u="sng" dirty="0" err="1">
                <a:solidFill>
                  <a:srgbClr val="FF0000"/>
                </a:solidFill>
              </a:rPr>
              <a:t>giới</a:t>
            </a:r>
            <a:r>
              <a:rPr lang="en-US" b="1" u="sng" dirty="0">
                <a:solidFill>
                  <a:srgbClr val="FF0000"/>
                </a:solidFill>
              </a:rPr>
              <a:t> </a:t>
            </a:r>
            <a:r>
              <a:rPr lang="en-US" b="1" u="sng" dirty="0" err="1">
                <a:solidFill>
                  <a:srgbClr val="FF0000"/>
                </a:solidFill>
              </a:rPr>
              <a:t>quan</a:t>
            </a:r>
            <a:r>
              <a:rPr lang="en-US" b="1" u="sng" dirty="0">
                <a:solidFill>
                  <a:srgbClr val="FF0000"/>
                </a:solidFill>
              </a:rPr>
              <a:t> </a:t>
            </a:r>
            <a:r>
              <a:rPr lang="en-US" b="1" u="sng" dirty="0" err="1">
                <a:solidFill>
                  <a:srgbClr val="FF0000"/>
                </a:solidFill>
              </a:rPr>
              <a:t>và</a:t>
            </a:r>
            <a:r>
              <a:rPr lang="en-US" b="1" u="sng" dirty="0">
                <a:solidFill>
                  <a:srgbClr val="FF0000"/>
                </a:solidFill>
              </a:rPr>
              <a:t> </a:t>
            </a:r>
            <a:r>
              <a:rPr lang="en-US" b="1" u="sng" dirty="0" err="1">
                <a:solidFill>
                  <a:srgbClr val="FF0000"/>
                </a:solidFill>
              </a:rPr>
              <a:t>phương</a:t>
            </a:r>
            <a:r>
              <a:rPr lang="en-US" b="1" u="sng" dirty="0">
                <a:solidFill>
                  <a:srgbClr val="FF0000"/>
                </a:solidFill>
              </a:rPr>
              <a:t> </a:t>
            </a:r>
            <a:r>
              <a:rPr lang="en-US" b="1" u="sng" dirty="0" err="1">
                <a:solidFill>
                  <a:srgbClr val="FF0000"/>
                </a:solidFill>
              </a:rPr>
              <a:t>pháp</a:t>
            </a:r>
            <a:r>
              <a:rPr lang="en-US" b="1" u="sng" dirty="0">
                <a:solidFill>
                  <a:srgbClr val="FF0000"/>
                </a:solidFill>
              </a:rPr>
              <a:t> </a:t>
            </a:r>
            <a:r>
              <a:rPr lang="en-US" b="1" u="sng" dirty="0" err="1">
                <a:solidFill>
                  <a:srgbClr val="FF0000"/>
                </a:solidFill>
              </a:rPr>
              <a:t>luận</a:t>
            </a:r>
            <a:r>
              <a:rPr lang="en-US" b="1" u="sng" dirty="0">
                <a:solidFill>
                  <a:srgbClr val="FF0000"/>
                </a:solidFill>
              </a:rPr>
              <a:t>: </a:t>
            </a:r>
            <a:endParaRPr lang="en-US" dirty="0">
              <a:solidFill>
                <a:srgbClr val="FF0000"/>
              </a:solidFill>
            </a:endParaRPr>
          </a:p>
          <a:p>
            <a:pPr marL="68580" indent="0">
              <a:buNone/>
            </a:pPr>
            <a:r>
              <a:rPr lang="en-US" b="1" dirty="0" err="1">
                <a:solidFill>
                  <a:srgbClr val="0000FF"/>
                </a:solidFill>
              </a:rPr>
              <a:t>c.</a:t>
            </a:r>
            <a:r>
              <a:rPr lang="en-US" b="1" u="sng" dirty="0" err="1">
                <a:solidFill>
                  <a:srgbClr val="0000FF"/>
                </a:solidFill>
              </a:rPr>
              <a:t>Phương</a:t>
            </a:r>
            <a:r>
              <a:rPr lang="en-US" b="1" u="sng" dirty="0">
                <a:solidFill>
                  <a:srgbClr val="0000FF"/>
                </a:solidFill>
              </a:rPr>
              <a:t> </a:t>
            </a:r>
            <a:r>
              <a:rPr lang="en-US" b="1" u="sng" dirty="0" err="1">
                <a:solidFill>
                  <a:srgbClr val="0000FF"/>
                </a:solidFill>
              </a:rPr>
              <a:t>pháp</a:t>
            </a:r>
            <a:r>
              <a:rPr lang="en-US" b="1" u="sng" dirty="0">
                <a:solidFill>
                  <a:srgbClr val="0000FF"/>
                </a:solidFill>
              </a:rPr>
              <a:t> </a:t>
            </a:r>
            <a:r>
              <a:rPr lang="en-US" b="1" u="sng" dirty="0" err="1">
                <a:solidFill>
                  <a:srgbClr val="0000FF"/>
                </a:solidFill>
              </a:rPr>
              <a:t>luận</a:t>
            </a:r>
            <a:r>
              <a:rPr lang="en-US" b="1" u="sng" dirty="0">
                <a:solidFill>
                  <a:srgbClr val="0000FF"/>
                </a:solidFill>
              </a:rPr>
              <a:t> </a:t>
            </a:r>
            <a:r>
              <a:rPr lang="en-US" b="1" u="sng" dirty="0" err="1">
                <a:solidFill>
                  <a:srgbClr val="0000FF"/>
                </a:solidFill>
              </a:rPr>
              <a:t>biện</a:t>
            </a:r>
            <a:r>
              <a:rPr lang="en-US" b="1" u="sng" dirty="0">
                <a:solidFill>
                  <a:srgbClr val="0000FF"/>
                </a:solidFill>
              </a:rPr>
              <a:t> </a:t>
            </a:r>
            <a:r>
              <a:rPr lang="en-US" b="1" u="sng" dirty="0" err="1">
                <a:solidFill>
                  <a:srgbClr val="0000FF"/>
                </a:solidFill>
              </a:rPr>
              <a:t>chứng</a:t>
            </a:r>
            <a:r>
              <a:rPr lang="en-US" b="1" u="sng" dirty="0">
                <a:solidFill>
                  <a:srgbClr val="0000FF"/>
                </a:solidFill>
              </a:rPr>
              <a:t> </a:t>
            </a:r>
            <a:r>
              <a:rPr lang="en-US" b="1" u="sng" dirty="0" err="1">
                <a:solidFill>
                  <a:srgbClr val="0000FF"/>
                </a:solidFill>
              </a:rPr>
              <a:t>và</a:t>
            </a:r>
            <a:r>
              <a:rPr lang="en-US" b="1" u="sng" dirty="0">
                <a:solidFill>
                  <a:srgbClr val="0000FF"/>
                </a:solidFill>
              </a:rPr>
              <a:t> </a:t>
            </a:r>
            <a:r>
              <a:rPr lang="en-US" b="1" u="sng" dirty="0" err="1">
                <a:solidFill>
                  <a:srgbClr val="0000FF"/>
                </a:solidFill>
              </a:rPr>
              <a:t>phương</a:t>
            </a:r>
            <a:r>
              <a:rPr lang="en-US" b="1" u="sng" dirty="0">
                <a:solidFill>
                  <a:srgbClr val="0000FF"/>
                </a:solidFill>
              </a:rPr>
              <a:t> </a:t>
            </a:r>
            <a:r>
              <a:rPr lang="en-US" b="1" u="sng" dirty="0" err="1">
                <a:solidFill>
                  <a:srgbClr val="0000FF"/>
                </a:solidFill>
              </a:rPr>
              <a:t>pháp</a:t>
            </a:r>
            <a:r>
              <a:rPr lang="en-US" b="1" u="sng" dirty="0">
                <a:solidFill>
                  <a:srgbClr val="0000FF"/>
                </a:solidFill>
              </a:rPr>
              <a:t> </a:t>
            </a:r>
            <a:r>
              <a:rPr lang="en-US" b="1" u="sng" dirty="0" err="1">
                <a:solidFill>
                  <a:srgbClr val="0000FF"/>
                </a:solidFill>
              </a:rPr>
              <a:t>luận</a:t>
            </a:r>
            <a:r>
              <a:rPr lang="en-US" b="1" u="sng" dirty="0">
                <a:solidFill>
                  <a:srgbClr val="0000FF"/>
                </a:solidFill>
              </a:rPr>
              <a:t> </a:t>
            </a:r>
            <a:r>
              <a:rPr lang="en-US" b="1" u="sng" dirty="0" err="1">
                <a:solidFill>
                  <a:srgbClr val="0000FF"/>
                </a:solidFill>
              </a:rPr>
              <a:t>siêu</a:t>
            </a:r>
            <a:r>
              <a:rPr lang="en-US" b="1" u="sng" dirty="0">
                <a:solidFill>
                  <a:srgbClr val="0000FF"/>
                </a:solidFill>
              </a:rPr>
              <a:t> </a:t>
            </a:r>
            <a:r>
              <a:rPr lang="en-US" b="1" u="sng" dirty="0" err="1">
                <a:solidFill>
                  <a:srgbClr val="0000FF"/>
                </a:solidFill>
              </a:rPr>
              <a:t>hình</a:t>
            </a:r>
            <a:r>
              <a:rPr lang="en-US" b="1" u="sng" dirty="0">
                <a:solidFill>
                  <a:srgbClr val="0000FF"/>
                </a:solidFill>
              </a:rPr>
              <a:t>:</a:t>
            </a:r>
            <a:endParaRPr lang="en-US" dirty="0">
              <a:solidFill>
                <a:srgbClr val="0000FF"/>
              </a:solidFill>
            </a:endParaRPr>
          </a:p>
          <a:p>
            <a:pPr marL="68580" indent="0">
              <a:buNone/>
            </a:pPr>
            <a:r>
              <a:rPr lang="en-US" dirty="0"/>
              <a:t>   </a:t>
            </a:r>
            <a:r>
              <a:rPr lang="en-US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- </a:t>
            </a:r>
            <a:r>
              <a:rPr lang="en-US" b="1" u="sng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Phương</a:t>
            </a:r>
            <a:r>
              <a:rPr lang="en-US" b="1" u="sng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u="sng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pháp</a:t>
            </a:r>
            <a:r>
              <a:rPr lang="en-US" b="1" u="sng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u="sng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luận</a:t>
            </a:r>
            <a:r>
              <a:rPr lang="en-US" b="1" u="sng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u="sng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biện</a:t>
            </a:r>
            <a:r>
              <a:rPr lang="en-US" b="1" u="sng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u="sng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chứng</a:t>
            </a:r>
            <a:r>
              <a:rPr lang="en-US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</a:p>
          <a:p>
            <a:pPr marL="68580" indent="0">
              <a:buNone/>
            </a:pPr>
            <a:r>
              <a:rPr lang="en-US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  </a:t>
            </a:r>
            <a:r>
              <a:rPr lang="en-US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Xem</a:t>
            </a:r>
            <a:r>
              <a:rPr lang="en-US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xét</a:t>
            </a:r>
            <a:r>
              <a:rPr lang="en-US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sự</a:t>
            </a:r>
            <a:r>
              <a:rPr lang="en-US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vật</a:t>
            </a:r>
            <a:r>
              <a:rPr lang="en-US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hiện</a:t>
            </a:r>
            <a:r>
              <a:rPr lang="en-US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tượng</a:t>
            </a:r>
            <a:r>
              <a:rPr lang="en-US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trong</a:t>
            </a:r>
            <a:r>
              <a:rPr lang="en-US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sự</a:t>
            </a:r>
            <a:r>
              <a:rPr lang="en-US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ràng</a:t>
            </a:r>
            <a:r>
              <a:rPr lang="en-US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buộc</a:t>
            </a:r>
            <a:r>
              <a:rPr lang="en-US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lẫn</a:t>
            </a:r>
            <a:r>
              <a:rPr lang="en-US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nhau</a:t>
            </a:r>
            <a:r>
              <a:rPr lang="en-US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trong</a:t>
            </a:r>
            <a:r>
              <a:rPr lang="en-US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sự</a:t>
            </a:r>
            <a:r>
              <a:rPr lang="en-US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vận</a:t>
            </a:r>
            <a:r>
              <a:rPr lang="en-US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động</a:t>
            </a:r>
            <a:r>
              <a:rPr lang="en-US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không</a:t>
            </a:r>
            <a:r>
              <a:rPr lang="en-US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ngừng</a:t>
            </a:r>
            <a:r>
              <a:rPr lang="en-US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giữa</a:t>
            </a:r>
            <a:r>
              <a:rPr lang="en-US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chúng</a:t>
            </a:r>
            <a:r>
              <a:rPr lang="en-US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marL="68580" indent="0">
              <a:buNone/>
            </a:pPr>
            <a:r>
              <a:rPr lang="en-US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- </a:t>
            </a:r>
            <a:r>
              <a:rPr lang="en-US" b="1" u="sng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Phương</a:t>
            </a:r>
            <a:r>
              <a:rPr lang="en-US" b="1" u="sng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u="sng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pháp</a:t>
            </a:r>
            <a:r>
              <a:rPr lang="en-US" b="1" u="sng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u="sng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luận</a:t>
            </a:r>
            <a:r>
              <a:rPr lang="en-US" b="1" u="sng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u="sng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siêu</a:t>
            </a:r>
            <a:r>
              <a:rPr lang="en-US" b="1" u="sng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u="sng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hình</a:t>
            </a:r>
            <a:r>
              <a:rPr lang="en-US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</a:p>
          <a:p>
            <a:pPr marL="68580" indent="0">
              <a:buNone/>
            </a:pPr>
            <a:r>
              <a:rPr lang="en-US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 </a:t>
            </a:r>
            <a:r>
              <a:rPr lang="en-US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Xem</a:t>
            </a:r>
            <a:r>
              <a:rPr lang="en-US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xét</a:t>
            </a:r>
            <a:r>
              <a:rPr lang="en-US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sự</a:t>
            </a:r>
            <a:r>
              <a:rPr lang="en-US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vật</a:t>
            </a:r>
            <a:r>
              <a:rPr lang="en-US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hiện</a:t>
            </a:r>
            <a:r>
              <a:rPr lang="en-US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tượng</a:t>
            </a:r>
            <a:r>
              <a:rPr lang="en-US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một</a:t>
            </a:r>
            <a:r>
              <a:rPr lang="en-US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cách</a:t>
            </a:r>
            <a:r>
              <a:rPr lang="en-US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phiến</a:t>
            </a:r>
            <a:r>
              <a:rPr lang="en-US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diện</a:t>
            </a:r>
            <a:r>
              <a:rPr lang="en-US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chỉ</a:t>
            </a:r>
            <a:r>
              <a:rPr lang="en-US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thấy</a:t>
            </a:r>
            <a:r>
              <a:rPr lang="en-US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chúng</a:t>
            </a:r>
            <a:r>
              <a:rPr lang="en-US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tồn</a:t>
            </a:r>
            <a:r>
              <a:rPr lang="en-US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tại</a:t>
            </a:r>
            <a:r>
              <a:rPr lang="en-US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trong</a:t>
            </a:r>
            <a:r>
              <a:rPr lang="en-US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trạng</a:t>
            </a:r>
            <a:r>
              <a:rPr lang="en-US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thái</a:t>
            </a:r>
            <a:r>
              <a:rPr lang="en-US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cô</a:t>
            </a:r>
            <a:r>
              <a:rPr lang="en-US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lập</a:t>
            </a:r>
            <a:r>
              <a:rPr lang="en-US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không</a:t>
            </a:r>
            <a:r>
              <a:rPr lang="en-US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vận</a:t>
            </a:r>
            <a:r>
              <a:rPr lang="en-US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động</a:t>
            </a:r>
            <a:r>
              <a:rPr lang="en-US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không</a:t>
            </a:r>
            <a:r>
              <a:rPr lang="en-US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phát</a:t>
            </a:r>
            <a:r>
              <a:rPr lang="en-US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triển</a:t>
            </a:r>
            <a:r>
              <a:rPr lang="en-US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marL="68580" indent="0">
              <a:buNone/>
            </a:pPr>
            <a:r>
              <a:rPr lang="en-US" dirty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r>
              <a:rPr lang="en-US" dirty="0">
                <a:solidFill>
                  <a:srgbClr val="FF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* </a:t>
            </a:r>
            <a:r>
              <a:rPr lang="en-US" b="1" u="sng" dirty="0" err="1">
                <a:solidFill>
                  <a:srgbClr val="FF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Bài</a:t>
            </a:r>
            <a:r>
              <a:rPr lang="en-US" b="1" u="sng" dirty="0">
                <a:solidFill>
                  <a:srgbClr val="FF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u="sng" dirty="0" err="1">
                <a:solidFill>
                  <a:srgbClr val="FF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học</a:t>
            </a:r>
            <a:r>
              <a:rPr lang="en-US" b="1" u="sng" dirty="0">
                <a:solidFill>
                  <a:srgbClr val="FF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u="sng" dirty="0" err="1">
                <a:solidFill>
                  <a:srgbClr val="FF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rút</a:t>
            </a:r>
            <a:r>
              <a:rPr lang="en-US" b="1" u="sng" dirty="0">
                <a:solidFill>
                  <a:srgbClr val="FF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u="sng" dirty="0" err="1">
                <a:solidFill>
                  <a:srgbClr val="FF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ra</a:t>
            </a:r>
            <a:r>
              <a:rPr lang="en-US" b="1" dirty="0">
                <a:solidFill>
                  <a:srgbClr val="FF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  <a:r>
              <a:rPr lang="en-US" b="1" dirty="0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Khi</a:t>
            </a:r>
            <a:r>
              <a:rPr lang="en-US" b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nhận</a:t>
            </a:r>
            <a:r>
              <a:rPr lang="en-US" b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xét</a:t>
            </a:r>
            <a:r>
              <a:rPr lang="en-US" b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b="1" dirty="0" err="1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đánh</a:t>
            </a:r>
            <a:r>
              <a:rPr lang="en-US" b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giá</a:t>
            </a:r>
            <a:r>
              <a:rPr lang="en-US" b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một</a:t>
            </a:r>
            <a:r>
              <a:rPr lang="en-US" b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con </a:t>
            </a:r>
            <a:r>
              <a:rPr lang="en-US" b="1" dirty="0" err="1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người</a:t>
            </a:r>
            <a:r>
              <a:rPr lang="en-US" b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b="1" dirty="0" err="1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chúng</a:t>
            </a:r>
            <a:r>
              <a:rPr lang="en-US" b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ta </a:t>
            </a:r>
            <a:r>
              <a:rPr lang="en-US" b="1" dirty="0" err="1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phải</a:t>
            </a:r>
            <a:r>
              <a:rPr lang="en-US" b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đặt</a:t>
            </a:r>
            <a:r>
              <a:rPr lang="en-US" b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họ</a:t>
            </a:r>
            <a:r>
              <a:rPr lang="en-US" b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vào</a:t>
            </a:r>
            <a:r>
              <a:rPr lang="en-US" b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trong</a:t>
            </a:r>
            <a:r>
              <a:rPr lang="en-US" b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trạng</a:t>
            </a:r>
            <a:r>
              <a:rPr lang="en-US" b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thái</a:t>
            </a:r>
            <a:r>
              <a:rPr lang="en-US" b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luôn</a:t>
            </a:r>
            <a:r>
              <a:rPr lang="en-US" b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luôn</a:t>
            </a:r>
            <a:r>
              <a:rPr lang="en-US" b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vận</a:t>
            </a:r>
            <a:r>
              <a:rPr lang="en-US" b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động</a:t>
            </a:r>
            <a:r>
              <a:rPr lang="en-US" b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b="1" dirty="0" err="1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luôn</a:t>
            </a:r>
            <a:r>
              <a:rPr lang="en-US" b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luôn</a:t>
            </a:r>
            <a:r>
              <a:rPr lang="en-US" b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phát</a:t>
            </a:r>
            <a:r>
              <a:rPr lang="en-US" b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triển</a:t>
            </a:r>
            <a:r>
              <a:rPr lang="en-US" b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(</a:t>
            </a:r>
            <a:r>
              <a:rPr lang="en-US" b="1" dirty="0" err="1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phương</a:t>
            </a:r>
            <a:r>
              <a:rPr lang="en-US" b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pháp</a:t>
            </a:r>
            <a:r>
              <a:rPr lang="en-US" b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luận</a:t>
            </a:r>
            <a:r>
              <a:rPr lang="en-US" b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biện</a:t>
            </a:r>
            <a:r>
              <a:rPr lang="en-US" b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chứng</a:t>
            </a:r>
            <a:r>
              <a:rPr lang="en-US" b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 </a:t>
            </a:r>
            <a:r>
              <a:rPr lang="en-US" b="1" dirty="0" err="1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thì</a:t>
            </a:r>
            <a:r>
              <a:rPr lang="en-US" b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mới</a:t>
            </a:r>
            <a:r>
              <a:rPr lang="en-US" b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rút</a:t>
            </a:r>
            <a:r>
              <a:rPr lang="en-US" b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ra</a:t>
            </a:r>
            <a:r>
              <a:rPr lang="en-US" b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nhận</a:t>
            </a:r>
            <a:r>
              <a:rPr lang="en-US" b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xét</a:t>
            </a:r>
            <a:r>
              <a:rPr lang="en-US" b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đánh</a:t>
            </a:r>
            <a:r>
              <a:rPr lang="en-US" b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giá</a:t>
            </a:r>
            <a:r>
              <a:rPr lang="en-US" b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chính</a:t>
            </a:r>
            <a:r>
              <a:rPr lang="en-US" b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xác</a:t>
            </a:r>
            <a:r>
              <a:rPr lang="en-US" b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được</a:t>
            </a:r>
            <a:r>
              <a:rPr lang="en-US" b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marL="68580" indent="0">
              <a:buNone/>
            </a:pP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504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557</TotalTime>
  <Words>824</Words>
  <Application>Microsoft Office PowerPoint</Application>
  <PresentationFormat>On-screen Show (4:3)</PresentationFormat>
  <Paragraphs>72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Calibri</vt:lpstr>
      <vt:lpstr>Century Gothic</vt:lpstr>
      <vt:lpstr>Microsoft Sans Serif</vt:lpstr>
      <vt:lpstr>Tahoma</vt:lpstr>
      <vt:lpstr>Time New Roman</vt:lpstr>
      <vt:lpstr>Verdana</vt:lpstr>
      <vt:lpstr>Wingdings 2</vt:lpstr>
      <vt:lpstr>Austin</vt:lpstr>
      <vt:lpstr> Giáo dục công dân                Bài 1:      THẾ GIỚI QUAN DUY VẬT VÀ PHƯƠNG PHÁP LUẬN BIỆN CHỨNG                                                                                                                                                                                                                                </vt:lpstr>
      <vt:lpstr>PowerPoint Presentation</vt:lpstr>
      <vt:lpstr>Bài 1: THẾ GIỚI QUAN DUY VẬT VÀ PHƯƠNG               PHÁP LUẬN BIỆN CHỨNG       (2 Tiết)                                                                                                                 </vt:lpstr>
      <vt:lpstr>Sấm sét</vt:lpstr>
      <vt:lpstr>Bài 1: THẾ GIỚI QUAN DUY VẬT VÀ PHƯƠNG               PHÁP LUẬN BIỆN CHỨNG       (2 Tiết)                                                                                                                 </vt:lpstr>
      <vt:lpstr>Bài 1: THẾ GIỚI QUAN DUY VẬT VÀ PHƯƠNG               PHÁP LUẬN BIỆN CHỨNG       (2 Tiết)                                                                                                                 </vt:lpstr>
      <vt:lpstr>PowerPoint Presentation</vt:lpstr>
      <vt:lpstr>PowerPoint Presentation</vt:lpstr>
      <vt:lpstr>Bài 1: THẾ GIỚI QUAN DUY VẬT VÀ PHƯƠNG               PHÁP LUẬN BIỆN CHỨNG       (2 Tiết)                                                                                                                 </vt:lpstr>
      <vt:lpstr>Bài 1: THẾ GIỚI QUAN DUY VẬT VÀ PHƯƠNG               PHÁP LUẬN BIỆN CHỨNG       (2 Tiết)                                                                                                            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Giáo dục công dân                Bài 1:      THẾ GIỚI QUAN DUY VẬT VÀ PHƯƠNG PHÁP LUẬN BIỆN CHỨNG                                                                                                                                                                                                                                </dc:title>
  <dc:creator>DELL</dc:creator>
  <cp:lastModifiedBy>annguyennguyenthien@gmail.com</cp:lastModifiedBy>
  <cp:revision>33</cp:revision>
  <dcterms:created xsi:type="dcterms:W3CDTF">2006-08-16T00:00:00Z</dcterms:created>
  <dcterms:modified xsi:type="dcterms:W3CDTF">2021-09-22T02:11:41Z</dcterms:modified>
</cp:coreProperties>
</file>